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31"/>
  </p:notesMasterIdLst>
  <p:sldIdLst>
    <p:sldId id="256" r:id="rId4"/>
    <p:sldId id="257" r:id="rId5"/>
    <p:sldId id="582" r:id="rId6"/>
    <p:sldId id="434" r:id="rId7"/>
    <p:sldId id="577" r:id="rId8"/>
    <p:sldId id="591" r:id="rId9"/>
    <p:sldId id="584" r:id="rId10"/>
    <p:sldId id="585" r:id="rId11"/>
    <p:sldId id="587" r:id="rId12"/>
    <p:sldId id="29003" r:id="rId13"/>
    <p:sldId id="29004" r:id="rId14"/>
    <p:sldId id="586" r:id="rId15"/>
    <p:sldId id="614" r:id="rId16"/>
    <p:sldId id="589" r:id="rId17"/>
    <p:sldId id="605" r:id="rId18"/>
    <p:sldId id="601" r:id="rId19"/>
    <p:sldId id="607" r:id="rId20"/>
    <p:sldId id="609" r:id="rId21"/>
    <p:sldId id="28994" r:id="rId22"/>
    <p:sldId id="616" r:id="rId23"/>
    <p:sldId id="592" r:id="rId24"/>
    <p:sldId id="596" r:id="rId25"/>
    <p:sldId id="595" r:id="rId26"/>
    <p:sldId id="597" r:id="rId27"/>
    <p:sldId id="600" r:id="rId28"/>
    <p:sldId id="617" r:id="rId29"/>
    <p:sldId id="29007" r:id="rId3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0000FF"/>
    <a:srgbClr val="FF00FF"/>
    <a:srgbClr val="6600FF"/>
    <a:srgbClr val="9900FF"/>
    <a:srgbClr val="FFFFFF"/>
    <a:srgbClr val="3333CC"/>
    <a:srgbClr val="CCFFCC"/>
    <a:srgbClr val="FF66FF"/>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82988" autoAdjust="0"/>
  </p:normalViewPr>
  <p:slideViewPr>
    <p:cSldViewPr snapToGrid="0" showGuides="1">
      <p:cViewPr varScale="1">
        <p:scale>
          <a:sx n="86" d="100"/>
          <a:sy n="86" d="100"/>
        </p:scale>
        <p:origin x="422"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ableStyles" Target="tableStyle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2FA0AA-B396-46E5-A83B-7113371D9A5B}" type="datetimeFigureOut">
              <a:rPr kumimoji="1" lang="ja-JP" altLang="en-US" smtClean="0"/>
              <a:t>2025/5/15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E9B933-11AB-4E5C-8108-CF59AC607564}" type="slidenum">
              <a:rPr kumimoji="1" lang="ja-JP" altLang="en-US" smtClean="0"/>
              <a:t>‹#›</a:t>
            </a:fld>
            <a:endParaRPr kumimoji="1" lang="ja-JP" altLang="en-US"/>
          </a:p>
        </p:txBody>
      </p:sp>
    </p:spTree>
    <p:extLst>
      <p:ext uri="{BB962C8B-B14F-4D97-AF65-F5344CB8AC3E}">
        <p14:creationId xmlns:p14="http://schemas.microsoft.com/office/powerpoint/2010/main" val="426001671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BE9B933-11AB-4E5C-8108-CF59AC607564}" type="slidenum">
              <a:rPr kumimoji="1" lang="ja-JP" altLang="en-US" smtClean="0"/>
              <a:t>1</a:t>
            </a:fld>
            <a:endParaRPr kumimoji="1" lang="ja-JP" altLang="en-US"/>
          </a:p>
        </p:txBody>
      </p:sp>
    </p:spTree>
    <p:extLst>
      <p:ext uri="{BB962C8B-B14F-4D97-AF65-F5344CB8AC3E}">
        <p14:creationId xmlns:p14="http://schemas.microsoft.com/office/powerpoint/2010/main" val="3463884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solidFill>
                <a:srgbClr val="FF00FF"/>
              </a:solidFill>
            </a:endParaRPr>
          </a:p>
        </p:txBody>
      </p:sp>
      <p:sp>
        <p:nvSpPr>
          <p:cNvPr id="4" name="スライド番号プレースホルダー 3"/>
          <p:cNvSpPr>
            <a:spLocks noGrp="1"/>
          </p:cNvSpPr>
          <p:nvPr>
            <p:ph type="sldNum" sz="quarter" idx="5"/>
          </p:nvPr>
        </p:nvSpPr>
        <p:spPr/>
        <p:txBody>
          <a:bodyPr/>
          <a:lstStyle/>
          <a:p>
            <a:fld id="{CBE9B933-11AB-4E5C-8108-CF59AC607564}" type="slidenum">
              <a:rPr kumimoji="1" lang="ja-JP" altLang="en-US" smtClean="0"/>
              <a:t>11</a:t>
            </a:fld>
            <a:endParaRPr kumimoji="1" lang="ja-JP" altLang="en-US"/>
          </a:p>
        </p:txBody>
      </p:sp>
    </p:spTree>
    <p:extLst>
      <p:ext uri="{BB962C8B-B14F-4D97-AF65-F5344CB8AC3E}">
        <p14:creationId xmlns:p14="http://schemas.microsoft.com/office/powerpoint/2010/main" val="2658313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BE9B933-11AB-4E5C-8108-CF59AC607564}" type="slidenum">
              <a:rPr kumimoji="1" lang="ja-JP" altLang="en-US" smtClean="0"/>
              <a:t>12</a:t>
            </a:fld>
            <a:endParaRPr kumimoji="1" lang="ja-JP" altLang="en-US"/>
          </a:p>
        </p:txBody>
      </p:sp>
    </p:spTree>
    <p:extLst>
      <p:ext uri="{BB962C8B-B14F-4D97-AF65-F5344CB8AC3E}">
        <p14:creationId xmlns:p14="http://schemas.microsoft.com/office/powerpoint/2010/main" val="2605613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BE9B933-11AB-4E5C-8108-CF59AC607564}" type="slidenum">
              <a:rPr kumimoji="1" lang="ja-JP" altLang="en-US" smtClean="0"/>
              <a:t>13</a:t>
            </a:fld>
            <a:endParaRPr kumimoji="1" lang="ja-JP" altLang="en-US"/>
          </a:p>
        </p:txBody>
      </p:sp>
    </p:spTree>
    <p:extLst>
      <p:ext uri="{BB962C8B-B14F-4D97-AF65-F5344CB8AC3E}">
        <p14:creationId xmlns:p14="http://schemas.microsoft.com/office/powerpoint/2010/main" val="29443633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CBE9B933-11AB-4E5C-8108-CF59AC607564}" type="slidenum">
              <a:rPr kumimoji="1" lang="ja-JP" altLang="en-US" smtClean="0"/>
              <a:t>14</a:t>
            </a:fld>
            <a:endParaRPr kumimoji="1" lang="ja-JP" altLang="en-US"/>
          </a:p>
        </p:txBody>
      </p:sp>
    </p:spTree>
    <p:extLst>
      <p:ext uri="{BB962C8B-B14F-4D97-AF65-F5344CB8AC3E}">
        <p14:creationId xmlns:p14="http://schemas.microsoft.com/office/powerpoint/2010/main" val="42585421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p>
        </p:txBody>
      </p:sp>
      <p:sp>
        <p:nvSpPr>
          <p:cNvPr id="4" name="スライド番号プレースホルダー 3"/>
          <p:cNvSpPr>
            <a:spLocks noGrp="1"/>
          </p:cNvSpPr>
          <p:nvPr>
            <p:ph type="sldNum" sz="quarter" idx="5"/>
          </p:nvPr>
        </p:nvSpPr>
        <p:spPr/>
        <p:txBody>
          <a:bodyPr/>
          <a:lstStyle/>
          <a:p>
            <a:fld id="{CBE9B933-11AB-4E5C-8108-CF59AC607564}" type="slidenum">
              <a:rPr kumimoji="1" lang="ja-JP" altLang="en-US" smtClean="0"/>
              <a:t>15</a:t>
            </a:fld>
            <a:endParaRPr kumimoji="1" lang="ja-JP" altLang="en-US"/>
          </a:p>
        </p:txBody>
      </p:sp>
    </p:spTree>
    <p:extLst>
      <p:ext uri="{BB962C8B-B14F-4D97-AF65-F5344CB8AC3E}">
        <p14:creationId xmlns:p14="http://schemas.microsoft.com/office/powerpoint/2010/main" val="32679785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BE9B933-11AB-4E5C-8108-CF59AC607564}" type="slidenum">
              <a:rPr kumimoji="1" lang="ja-JP" altLang="en-US" smtClean="0"/>
              <a:t>16</a:t>
            </a:fld>
            <a:endParaRPr kumimoji="1" lang="ja-JP" altLang="en-US"/>
          </a:p>
        </p:txBody>
      </p:sp>
    </p:spTree>
    <p:extLst>
      <p:ext uri="{BB962C8B-B14F-4D97-AF65-F5344CB8AC3E}">
        <p14:creationId xmlns:p14="http://schemas.microsoft.com/office/powerpoint/2010/main" val="4153029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BE9B933-11AB-4E5C-8108-CF59AC607564}" type="slidenum">
              <a:rPr kumimoji="1" lang="ja-JP" altLang="en-US" smtClean="0"/>
              <a:t>17</a:t>
            </a:fld>
            <a:endParaRPr kumimoji="1" lang="ja-JP" altLang="en-US"/>
          </a:p>
        </p:txBody>
      </p:sp>
    </p:spTree>
    <p:extLst>
      <p:ext uri="{BB962C8B-B14F-4D97-AF65-F5344CB8AC3E}">
        <p14:creationId xmlns:p14="http://schemas.microsoft.com/office/powerpoint/2010/main" val="1228580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5"/>
          </p:nvPr>
        </p:nvSpPr>
        <p:spPr/>
        <p:txBody>
          <a:bodyPr/>
          <a:lstStyle/>
          <a:p>
            <a:fld id="{CBE9B933-11AB-4E5C-8108-CF59AC607564}" type="slidenum">
              <a:rPr kumimoji="1" lang="ja-JP" altLang="en-US" smtClean="0"/>
              <a:t>18</a:t>
            </a:fld>
            <a:endParaRPr kumimoji="1" lang="ja-JP" altLang="en-US"/>
          </a:p>
        </p:txBody>
      </p:sp>
    </p:spTree>
    <p:extLst>
      <p:ext uri="{BB962C8B-B14F-4D97-AF65-F5344CB8AC3E}">
        <p14:creationId xmlns:p14="http://schemas.microsoft.com/office/powerpoint/2010/main" val="42625013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079EA-3A54-B527-6721-7C94319BDF0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E7F5468-0376-A749-25F4-313DEDF31C9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9BDE55B-0B11-759D-1898-C79D1193B05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a:extLst>
              <a:ext uri="{FF2B5EF4-FFF2-40B4-BE49-F238E27FC236}">
                <a16:creationId xmlns:a16="http://schemas.microsoft.com/office/drawing/2014/main" id="{553E1C22-854F-E572-A078-5F7AC76CDB78}"/>
              </a:ext>
            </a:extLst>
          </p:cNvPr>
          <p:cNvSpPr>
            <a:spLocks noGrp="1"/>
          </p:cNvSpPr>
          <p:nvPr>
            <p:ph type="sldNum" sz="quarter" idx="5"/>
          </p:nvPr>
        </p:nvSpPr>
        <p:spPr/>
        <p:txBody>
          <a:bodyPr/>
          <a:lstStyle/>
          <a:p>
            <a:fld id="{CBE9B933-11AB-4E5C-8108-CF59AC607564}" type="slidenum">
              <a:rPr kumimoji="1" lang="ja-JP" altLang="en-US" smtClean="0"/>
              <a:t>19</a:t>
            </a:fld>
            <a:endParaRPr kumimoji="1" lang="ja-JP" altLang="en-US"/>
          </a:p>
        </p:txBody>
      </p:sp>
    </p:spTree>
    <p:extLst>
      <p:ext uri="{BB962C8B-B14F-4D97-AF65-F5344CB8AC3E}">
        <p14:creationId xmlns:p14="http://schemas.microsoft.com/office/powerpoint/2010/main" val="6283165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BE9B933-11AB-4E5C-8108-CF59AC607564}" type="slidenum">
              <a:rPr kumimoji="1" lang="ja-JP" altLang="en-US" smtClean="0"/>
              <a:t>20</a:t>
            </a:fld>
            <a:endParaRPr kumimoji="1" lang="ja-JP" altLang="en-US"/>
          </a:p>
        </p:txBody>
      </p:sp>
    </p:spTree>
    <p:extLst>
      <p:ext uri="{BB962C8B-B14F-4D97-AF65-F5344CB8AC3E}">
        <p14:creationId xmlns:p14="http://schemas.microsoft.com/office/powerpoint/2010/main" val="3420226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BE9B933-11AB-4E5C-8108-CF59AC607564}" type="slidenum">
              <a:rPr kumimoji="1" lang="ja-JP" altLang="en-US" smtClean="0"/>
              <a:t>2</a:t>
            </a:fld>
            <a:endParaRPr kumimoji="1" lang="ja-JP" altLang="en-US"/>
          </a:p>
        </p:txBody>
      </p:sp>
    </p:spTree>
    <p:extLst>
      <p:ext uri="{BB962C8B-B14F-4D97-AF65-F5344CB8AC3E}">
        <p14:creationId xmlns:p14="http://schemas.microsoft.com/office/powerpoint/2010/main" val="29801991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200" dirty="0">
              <a:solidFill>
                <a:prstClr val="black"/>
              </a:solidFill>
              <a:latin typeface="Calibri"/>
              <a:ea typeface="ＭＳ Ｐゴシック" panose="020B0600070205080204" pitchFamily="50" charset="-128"/>
            </a:endParaRPr>
          </a:p>
        </p:txBody>
      </p:sp>
      <p:sp>
        <p:nvSpPr>
          <p:cNvPr id="4" name="スライド番号プレースホルダー 3"/>
          <p:cNvSpPr>
            <a:spLocks noGrp="1"/>
          </p:cNvSpPr>
          <p:nvPr>
            <p:ph type="sldNum" sz="quarter" idx="5"/>
          </p:nvPr>
        </p:nvSpPr>
        <p:spPr/>
        <p:txBody>
          <a:bodyPr/>
          <a:lstStyle/>
          <a:p>
            <a:fld id="{CBE9B933-11AB-4E5C-8108-CF59AC607564}" type="slidenum">
              <a:rPr kumimoji="1" lang="ja-JP" altLang="en-US" smtClean="0"/>
              <a:t>21</a:t>
            </a:fld>
            <a:endParaRPr kumimoji="1" lang="ja-JP" altLang="en-US"/>
          </a:p>
        </p:txBody>
      </p:sp>
    </p:spTree>
    <p:extLst>
      <p:ext uri="{BB962C8B-B14F-4D97-AF65-F5344CB8AC3E}">
        <p14:creationId xmlns:p14="http://schemas.microsoft.com/office/powerpoint/2010/main" val="36760825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947869-F45D-10FA-F364-56759813372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4E1DFA1-5293-E7BE-11A6-5B81AEC5F6A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AB2DCB8-8868-6E0F-2ED1-F7BBF755B6E1}"/>
              </a:ext>
            </a:extLst>
          </p:cNvPr>
          <p:cNvSpPr>
            <a:spLocks noGrp="1"/>
          </p:cNvSpPr>
          <p:nvPr>
            <p:ph type="body" idx="1"/>
          </p:nvPr>
        </p:nvSpPr>
        <p:spPr/>
        <p:txBody>
          <a:bodyPr/>
          <a:lstStyle/>
          <a:p>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4" name="スライド番号プレースホルダー 3">
            <a:extLst>
              <a:ext uri="{FF2B5EF4-FFF2-40B4-BE49-F238E27FC236}">
                <a16:creationId xmlns:a16="http://schemas.microsoft.com/office/drawing/2014/main" id="{95AEBCD6-34AD-185C-93FA-8E000632F08A}"/>
              </a:ext>
            </a:extLst>
          </p:cNvPr>
          <p:cNvSpPr>
            <a:spLocks noGrp="1"/>
          </p:cNvSpPr>
          <p:nvPr>
            <p:ph type="sldNum" sz="quarter" idx="5"/>
          </p:nvPr>
        </p:nvSpPr>
        <p:spPr/>
        <p:txBody>
          <a:bodyPr/>
          <a:lstStyle/>
          <a:p>
            <a:fld id="{CBE9B933-11AB-4E5C-8108-CF59AC607564}" type="slidenum">
              <a:rPr kumimoji="1" lang="ja-JP" altLang="en-US" smtClean="0"/>
              <a:t>22</a:t>
            </a:fld>
            <a:endParaRPr kumimoji="1" lang="ja-JP" altLang="en-US"/>
          </a:p>
        </p:txBody>
      </p:sp>
    </p:spTree>
    <p:extLst>
      <p:ext uri="{BB962C8B-B14F-4D97-AF65-F5344CB8AC3E}">
        <p14:creationId xmlns:p14="http://schemas.microsoft.com/office/powerpoint/2010/main" val="2128686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BE9B933-11AB-4E5C-8108-CF59AC607564}" type="slidenum">
              <a:rPr kumimoji="1" lang="ja-JP" altLang="en-US" smtClean="0"/>
              <a:t>23</a:t>
            </a:fld>
            <a:endParaRPr kumimoji="1" lang="ja-JP" altLang="en-US"/>
          </a:p>
        </p:txBody>
      </p:sp>
    </p:spTree>
    <p:extLst>
      <p:ext uri="{BB962C8B-B14F-4D97-AF65-F5344CB8AC3E}">
        <p14:creationId xmlns:p14="http://schemas.microsoft.com/office/powerpoint/2010/main" val="25032427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BE9B933-11AB-4E5C-8108-CF59AC607564}" type="slidenum">
              <a:rPr kumimoji="1" lang="ja-JP" altLang="en-US" smtClean="0"/>
              <a:t>24</a:t>
            </a:fld>
            <a:endParaRPr kumimoji="1" lang="ja-JP" altLang="en-US"/>
          </a:p>
        </p:txBody>
      </p:sp>
    </p:spTree>
    <p:extLst>
      <p:ext uri="{BB962C8B-B14F-4D97-AF65-F5344CB8AC3E}">
        <p14:creationId xmlns:p14="http://schemas.microsoft.com/office/powerpoint/2010/main" val="12835874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CBE9B933-11AB-4E5C-8108-CF59AC607564}" type="slidenum">
              <a:rPr kumimoji="1" lang="ja-JP" altLang="en-US" smtClean="0"/>
              <a:t>25</a:t>
            </a:fld>
            <a:endParaRPr kumimoji="1" lang="ja-JP" altLang="en-US"/>
          </a:p>
        </p:txBody>
      </p:sp>
    </p:spTree>
    <p:extLst>
      <p:ext uri="{BB962C8B-B14F-4D97-AF65-F5344CB8AC3E}">
        <p14:creationId xmlns:p14="http://schemas.microsoft.com/office/powerpoint/2010/main" val="27879161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6A5217-A222-24AC-5E33-D36FE236191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60F8E72-C941-0C1C-7F71-D2B58FA9458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7C6C70C-3BA3-F216-B09D-BB6C1817EEB3}"/>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3BC97232-0B51-BB54-184E-95B0F192640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E9B933-11AB-4E5C-8108-CF59AC607564}" type="slidenum">
              <a:rPr kumimoji="1" lang="ja-JP" altLang="en-US" sz="1200" b="0" i="0" u="none" strike="noStrike" kern="1200" cap="none" spc="0" normalizeH="0" baseline="0" noProof="0" smtClean="0">
                <a:ln>
                  <a:noFill/>
                </a:ln>
                <a:solidFill>
                  <a:prstClr val="black"/>
                </a:solidFill>
                <a:effectLst/>
                <a:uLnTx/>
                <a:uFillTx/>
                <a:latin typeface="游ゴシック" panose="0211000402020202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1" lang="ja-JP" altLang="en-US" sz="12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50" charset="-128"/>
              <a:cs typeface="+mn-cs"/>
            </a:endParaRPr>
          </a:p>
        </p:txBody>
      </p:sp>
    </p:spTree>
    <p:extLst>
      <p:ext uri="{BB962C8B-B14F-4D97-AF65-F5344CB8AC3E}">
        <p14:creationId xmlns:p14="http://schemas.microsoft.com/office/powerpoint/2010/main" val="9480564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BE9B933-11AB-4E5C-8108-CF59AC607564}" type="slidenum">
              <a:rPr kumimoji="1" lang="ja-JP" altLang="en-US" smtClean="0"/>
              <a:t>27</a:t>
            </a:fld>
            <a:endParaRPr kumimoji="1" lang="ja-JP" altLang="en-US"/>
          </a:p>
        </p:txBody>
      </p:sp>
    </p:spTree>
    <p:extLst>
      <p:ext uri="{BB962C8B-B14F-4D97-AF65-F5344CB8AC3E}">
        <p14:creationId xmlns:p14="http://schemas.microsoft.com/office/powerpoint/2010/main" val="2861870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BE9B933-11AB-4E5C-8108-CF59AC607564}" type="slidenum">
              <a:rPr kumimoji="1" lang="ja-JP" altLang="en-US" smtClean="0"/>
              <a:t>3</a:t>
            </a:fld>
            <a:endParaRPr kumimoji="1" lang="ja-JP" altLang="en-US"/>
          </a:p>
        </p:txBody>
      </p:sp>
    </p:spTree>
    <p:extLst>
      <p:ext uri="{BB962C8B-B14F-4D97-AF65-F5344CB8AC3E}">
        <p14:creationId xmlns:p14="http://schemas.microsoft.com/office/powerpoint/2010/main" val="4267380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pPr marL="0" indent="0">
              <a:buFont typeface="Arial" panose="020B0604020202020204" pitchFamily="34" charset="0"/>
              <a:buNone/>
            </a:pPr>
            <a:endParaRPr lang="en-US" altLang="ja-JP" sz="1200" dirty="0">
              <a:solidFill>
                <a:prstClr val="black"/>
              </a:solidFill>
              <a:latin typeface="ＭＳ Ｐゴシック"/>
            </a:endParaRPr>
          </a:p>
        </p:txBody>
      </p:sp>
      <p:sp>
        <p:nvSpPr>
          <p:cNvPr id="4" name="スライド番号プレースホルダー 3"/>
          <p:cNvSpPr>
            <a:spLocks noGrp="1"/>
          </p:cNvSpPr>
          <p:nvPr>
            <p:ph type="sldNum" sz="quarter" idx="10"/>
          </p:nvPr>
        </p:nvSpPr>
        <p:spPr/>
        <p:txBody>
          <a:bodyPr/>
          <a:lstStyle/>
          <a:p>
            <a:fld id="{6AEE74F7-7DFF-46A1-BC12-328D1D824115}" type="slidenum">
              <a:rPr kumimoji="1" lang="ja-JP" altLang="en-US" smtClean="0"/>
              <a:t>4</a:t>
            </a:fld>
            <a:endParaRPr kumimoji="1" lang="ja-JP" altLang="en-US"/>
          </a:p>
        </p:txBody>
      </p:sp>
    </p:spTree>
    <p:extLst>
      <p:ext uri="{BB962C8B-B14F-4D97-AF65-F5344CB8AC3E}">
        <p14:creationId xmlns:p14="http://schemas.microsoft.com/office/powerpoint/2010/main" val="4159410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5"/>
          </p:nvPr>
        </p:nvSpPr>
        <p:spPr/>
        <p:txBody>
          <a:bodyPr/>
          <a:lstStyle/>
          <a:p>
            <a:fld id="{CBE9B933-11AB-4E5C-8108-CF59AC607564}" type="slidenum">
              <a:rPr kumimoji="1" lang="ja-JP" altLang="en-US" smtClean="0"/>
              <a:t>5</a:t>
            </a:fld>
            <a:endParaRPr kumimoji="1" lang="ja-JP" altLang="en-US"/>
          </a:p>
        </p:txBody>
      </p:sp>
    </p:spTree>
    <p:extLst>
      <p:ext uri="{BB962C8B-B14F-4D97-AF65-F5344CB8AC3E}">
        <p14:creationId xmlns:p14="http://schemas.microsoft.com/office/powerpoint/2010/main" val="37727933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EF7A4-B00F-541A-6975-D3C0BC247C5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F41EECC-9C00-54D9-2CA9-76EBEB15D12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EB7D626-736D-7D33-62DF-E0BAB4FDF937}"/>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E4684E9F-57E4-EBF5-119F-EC5BE8C6CB92}"/>
              </a:ext>
            </a:extLst>
          </p:cNvPr>
          <p:cNvSpPr>
            <a:spLocks noGrp="1"/>
          </p:cNvSpPr>
          <p:nvPr>
            <p:ph type="sldNum" sz="quarter" idx="5"/>
          </p:nvPr>
        </p:nvSpPr>
        <p:spPr/>
        <p:txBody>
          <a:bodyPr/>
          <a:lstStyle/>
          <a:p>
            <a:fld id="{CBE9B933-11AB-4E5C-8108-CF59AC607564}" type="slidenum">
              <a:rPr kumimoji="1" lang="ja-JP" altLang="en-US" smtClean="0"/>
              <a:t>6</a:t>
            </a:fld>
            <a:endParaRPr kumimoji="1" lang="ja-JP" altLang="en-US"/>
          </a:p>
        </p:txBody>
      </p:sp>
    </p:spTree>
    <p:extLst>
      <p:ext uri="{BB962C8B-B14F-4D97-AF65-F5344CB8AC3E}">
        <p14:creationId xmlns:p14="http://schemas.microsoft.com/office/powerpoint/2010/main" val="24804956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BE9B933-11AB-4E5C-8108-CF59AC607564}" type="slidenum">
              <a:rPr kumimoji="1" lang="ja-JP" altLang="en-US" smtClean="0"/>
              <a:t>8</a:t>
            </a:fld>
            <a:endParaRPr kumimoji="1" lang="ja-JP" altLang="en-US"/>
          </a:p>
        </p:txBody>
      </p:sp>
    </p:spTree>
    <p:extLst>
      <p:ext uri="{BB962C8B-B14F-4D97-AF65-F5344CB8AC3E}">
        <p14:creationId xmlns:p14="http://schemas.microsoft.com/office/powerpoint/2010/main" val="2454809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BE9B933-11AB-4E5C-8108-CF59AC607564}" type="slidenum">
              <a:rPr kumimoji="1" lang="ja-JP" altLang="en-US" smtClean="0"/>
              <a:t>9</a:t>
            </a:fld>
            <a:endParaRPr kumimoji="1" lang="ja-JP" altLang="en-US"/>
          </a:p>
        </p:txBody>
      </p:sp>
    </p:spTree>
    <p:extLst>
      <p:ext uri="{BB962C8B-B14F-4D97-AF65-F5344CB8AC3E}">
        <p14:creationId xmlns:p14="http://schemas.microsoft.com/office/powerpoint/2010/main" val="349116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7A003-1EC5-AC34-6D51-537A5617774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E8C4599-8786-F25D-DD24-ADA845CF617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2411A3B-5C5A-A474-BC92-F0858C03FE81}"/>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DEED1393-9989-DD96-FB39-254A46E8FF11}"/>
              </a:ext>
            </a:extLst>
          </p:cNvPr>
          <p:cNvSpPr>
            <a:spLocks noGrp="1"/>
          </p:cNvSpPr>
          <p:nvPr>
            <p:ph type="sldNum" sz="quarter" idx="5"/>
          </p:nvPr>
        </p:nvSpPr>
        <p:spPr/>
        <p:txBody>
          <a:bodyPr/>
          <a:lstStyle/>
          <a:p>
            <a:fld id="{CBE9B933-11AB-4E5C-8108-CF59AC607564}" type="slidenum">
              <a:rPr kumimoji="1" lang="ja-JP" altLang="en-US" smtClean="0"/>
              <a:t>10</a:t>
            </a:fld>
            <a:endParaRPr kumimoji="1" lang="ja-JP" altLang="en-US"/>
          </a:p>
        </p:txBody>
      </p:sp>
    </p:spTree>
    <p:extLst>
      <p:ext uri="{BB962C8B-B14F-4D97-AF65-F5344CB8AC3E}">
        <p14:creationId xmlns:p14="http://schemas.microsoft.com/office/powerpoint/2010/main" val="1046470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7B4F60-B6A8-94D5-0723-9CFC88EB11D0}"/>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423BC0F6-09D8-A1A6-4B67-522918501C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89978308-3E7B-4170-405C-03C8FC647FDD}"/>
              </a:ext>
            </a:extLst>
          </p:cNvPr>
          <p:cNvSpPr>
            <a:spLocks noGrp="1"/>
          </p:cNvSpPr>
          <p:nvPr>
            <p:ph type="dt" sz="half" idx="10"/>
          </p:nvPr>
        </p:nvSpPr>
        <p:spPr/>
        <p:txBody>
          <a:bodyPr/>
          <a:lstStyle/>
          <a:p>
            <a:fld id="{6D76D41D-E610-45CB-BFDE-F96A2543F750}" type="datetimeFigureOut">
              <a:rPr kumimoji="1" lang="ja-JP" altLang="en-US" smtClean="0"/>
              <a:t>2025/5/15</a:t>
            </a:fld>
            <a:endParaRPr kumimoji="1" lang="ja-JP" altLang="en-US"/>
          </a:p>
        </p:txBody>
      </p:sp>
      <p:sp>
        <p:nvSpPr>
          <p:cNvPr id="5" name="フッター プレースホルダー 4">
            <a:extLst>
              <a:ext uri="{FF2B5EF4-FFF2-40B4-BE49-F238E27FC236}">
                <a16:creationId xmlns:a16="http://schemas.microsoft.com/office/drawing/2014/main" id="{619999C5-BFBA-9C5F-DAEF-F4CCD3D88F4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6D3DAE7-EECE-92E0-0902-CEE5A5813875}"/>
              </a:ext>
            </a:extLst>
          </p:cNvPr>
          <p:cNvSpPr>
            <a:spLocks noGrp="1"/>
          </p:cNvSpPr>
          <p:nvPr>
            <p:ph type="sldNum" sz="quarter" idx="12"/>
          </p:nvPr>
        </p:nvSpPr>
        <p:spPr/>
        <p:txBody>
          <a:bodyPr/>
          <a:lstStyle/>
          <a:p>
            <a:fld id="{C27C4448-9EE2-40B2-A0E9-81F63CE5D492}" type="slidenum">
              <a:rPr kumimoji="1" lang="ja-JP" altLang="en-US" smtClean="0"/>
              <a:t>‹#›</a:t>
            </a:fld>
            <a:endParaRPr kumimoji="1" lang="ja-JP" altLang="en-US"/>
          </a:p>
        </p:txBody>
      </p:sp>
    </p:spTree>
    <p:extLst>
      <p:ext uri="{BB962C8B-B14F-4D97-AF65-F5344CB8AC3E}">
        <p14:creationId xmlns:p14="http://schemas.microsoft.com/office/powerpoint/2010/main" val="3701493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C8B2A2-2DE4-4D3E-69CD-62701794DA1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69C4AEF-CE14-4253-1B59-4E55E01EA495}"/>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8F29323-F017-D4BC-49C2-43ADD71F430B}"/>
              </a:ext>
            </a:extLst>
          </p:cNvPr>
          <p:cNvSpPr>
            <a:spLocks noGrp="1"/>
          </p:cNvSpPr>
          <p:nvPr>
            <p:ph type="dt" sz="half" idx="10"/>
          </p:nvPr>
        </p:nvSpPr>
        <p:spPr/>
        <p:txBody>
          <a:bodyPr/>
          <a:lstStyle/>
          <a:p>
            <a:fld id="{6D76D41D-E610-45CB-BFDE-F96A2543F750}" type="datetimeFigureOut">
              <a:rPr kumimoji="1" lang="ja-JP" altLang="en-US" smtClean="0"/>
              <a:t>2025/5/15</a:t>
            </a:fld>
            <a:endParaRPr kumimoji="1" lang="ja-JP" altLang="en-US"/>
          </a:p>
        </p:txBody>
      </p:sp>
      <p:sp>
        <p:nvSpPr>
          <p:cNvPr id="5" name="フッター プレースホルダー 4">
            <a:extLst>
              <a:ext uri="{FF2B5EF4-FFF2-40B4-BE49-F238E27FC236}">
                <a16:creationId xmlns:a16="http://schemas.microsoft.com/office/drawing/2014/main" id="{EAA5E90F-C50B-1CC4-5A14-13E74AE35C5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B255A4C-DB33-4B7F-E671-30AEA0E20365}"/>
              </a:ext>
            </a:extLst>
          </p:cNvPr>
          <p:cNvSpPr>
            <a:spLocks noGrp="1"/>
          </p:cNvSpPr>
          <p:nvPr>
            <p:ph type="sldNum" sz="quarter" idx="12"/>
          </p:nvPr>
        </p:nvSpPr>
        <p:spPr/>
        <p:txBody>
          <a:bodyPr/>
          <a:lstStyle/>
          <a:p>
            <a:fld id="{C27C4448-9EE2-40B2-A0E9-81F63CE5D492}" type="slidenum">
              <a:rPr kumimoji="1" lang="ja-JP" altLang="en-US" smtClean="0"/>
              <a:t>‹#›</a:t>
            </a:fld>
            <a:endParaRPr kumimoji="1" lang="ja-JP" altLang="en-US"/>
          </a:p>
        </p:txBody>
      </p:sp>
    </p:spTree>
    <p:extLst>
      <p:ext uri="{BB962C8B-B14F-4D97-AF65-F5344CB8AC3E}">
        <p14:creationId xmlns:p14="http://schemas.microsoft.com/office/powerpoint/2010/main" val="4218600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7FF9371B-3CC2-966F-156C-C4E910F6E014}"/>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C972BBD-F3C4-C144-1AE4-B56296DF9744}"/>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F5DAAE0-C3CE-8D61-993D-7DB8914B8129}"/>
              </a:ext>
            </a:extLst>
          </p:cNvPr>
          <p:cNvSpPr>
            <a:spLocks noGrp="1"/>
          </p:cNvSpPr>
          <p:nvPr>
            <p:ph type="dt" sz="half" idx="10"/>
          </p:nvPr>
        </p:nvSpPr>
        <p:spPr/>
        <p:txBody>
          <a:bodyPr/>
          <a:lstStyle/>
          <a:p>
            <a:fld id="{6D76D41D-E610-45CB-BFDE-F96A2543F750}" type="datetimeFigureOut">
              <a:rPr kumimoji="1" lang="ja-JP" altLang="en-US" smtClean="0"/>
              <a:t>2025/5/15</a:t>
            </a:fld>
            <a:endParaRPr kumimoji="1" lang="ja-JP" altLang="en-US"/>
          </a:p>
        </p:txBody>
      </p:sp>
      <p:sp>
        <p:nvSpPr>
          <p:cNvPr id="5" name="フッター プレースホルダー 4">
            <a:extLst>
              <a:ext uri="{FF2B5EF4-FFF2-40B4-BE49-F238E27FC236}">
                <a16:creationId xmlns:a16="http://schemas.microsoft.com/office/drawing/2014/main" id="{B6DBB2E9-F1D6-4C63-E60A-796464E18ED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E120C68-EC91-6491-EB4E-2D24037BAD38}"/>
              </a:ext>
            </a:extLst>
          </p:cNvPr>
          <p:cNvSpPr>
            <a:spLocks noGrp="1"/>
          </p:cNvSpPr>
          <p:nvPr>
            <p:ph type="sldNum" sz="quarter" idx="12"/>
          </p:nvPr>
        </p:nvSpPr>
        <p:spPr/>
        <p:txBody>
          <a:bodyPr/>
          <a:lstStyle/>
          <a:p>
            <a:fld id="{C27C4448-9EE2-40B2-A0E9-81F63CE5D492}" type="slidenum">
              <a:rPr kumimoji="1" lang="ja-JP" altLang="en-US" smtClean="0"/>
              <a:t>‹#›</a:t>
            </a:fld>
            <a:endParaRPr kumimoji="1" lang="ja-JP" altLang="en-US"/>
          </a:p>
        </p:txBody>
      </p:sp>
    </p:spTree>
    <p:extLst>
      <p:ext uri="{BB962C8B-B14F-4D97-AF65-F5344CB8AC3E}">
        <p14:creationId xmlns:p14="http://schemas.microsoft.com/office/powerpoint/2010/main" val="33420691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1A1EE4-E929-60F9-070B-CDCB0434239F}"/>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AB9B3E12-DA76-9790-AB8F-E3F12294B7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80A2E13A-089D-8329-D394-87BB488F5EF4}"/>
              </a:ext>
            </a:extLst>
          </p:cNvPr>
          <p:cNvSpPr>
            <a:spLocks noGrp="1"/>
          </p:cNvSpPr>
          <p:nvPr>
            <p:ph type="dt" sz="half" idx="10"/>
          </p:nvPr>
        </p:nvSpPr>
        <p:spPr/>
        <p:txBody>
          <a:bodyPr/>
          <a:lstStyle/>
          <a:p>
            <a:fld id="{65F82686-E9B7-4A79-862E-6765061F64FE}" type="datetime1">
              <a:rPr kumimoji="1" lang="ja-JP" altLang="en-US" smtClean="0"/>
              <a:t>2025/5/15</a:t>
            </a:fld>
            <a:endParaRPr kumimoji="1" lang="ja-JP" altLang="en-US"/>
          </a:p>
        </p:txBody>
      </p:sp>
      <p:sp>
        <p:nvSpPr>
          <p:cNvPr id="5" name="フッター プレースホルダー 4">
            <a:extLst>
              <a:ext uri="{FF2B5EF4-FFF2-40B4-BE49-F238E27FC236}">
                <a16:creationId xmlns:a16="http://schemas.microsoft.com/office/drawing/2014/main" id="{4D3A93F8-C2BB-3219-B157-57EE2C17115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CFFE760-E6AA-8665-E50D-01938D844AD9}"/>
              </a:ext>
            </a:extLst>
          </p:cNvPr>
          <p:cNvSpPr>
            <a:spLocks noGrp="1"/>
          </p:cNvSpPr>
          <p:nvPr>
            <p:ph type="sldNum" sz="quarter" idx="12"/>
          </p:nvPr>
        </p:nvSpPr>
        <p:spPr/>
        <p:txBody>
          <a:bodyPr/>
          <a:lstStyle/>
          <a:p>
            <a:fld id="{63FC4544-5710-4D77-B926-0B4D2C9DC840}" type="slidenum">
              <a:rPr kumimoji="1" lang="ja-JP" altLang="en-US" smtClean="0"/>
              <a:t>‹#›</a:t>
            </a:fld>
            <a:endParaRPr kumimoji="1" lang="ja-JP" altLang="en-US"/>
          </a:p>
        </p:txBody>
      </p:sp>
    </p:spTree>
    <p:extLst>
      <p:ext uri="{BB962C8B-B14F-4D97-AF65-F5344CB8AC3E}">
        <p14:creationId xmlns:p14="http://schemas.microsoft.com/office/powerpoint/2010/main" val="16691854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213093-1FFB-9562-F665-E22CC7C998A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04F8CD1-153B-A5E9-883E-D87F10E11A74}"/>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FA20ABD-B43B-222C-B360-D335F68FCC8B}"/>
              </a:ext>
            </a:extLst>
          </p:cNvPr>
          <p:cNvSpPr>
            <a:spLocks noGrp="1"/>
          </p:cNvSpPr>
          <p:nvPr>
            <p:ph type="dt" sz="half" idx="10"/>
          </p:nvPr>
        </p:nvSpPr>
        <p:spPr/>
        <p:txBody>
          <a:bodyPr/>
          <a:lstStyle/>
          <a:p>
            <a:fld id="{0D6E85EE-3235-4A92-BF5F-266DC47CC69E}" type="datetime1">
              <a:rPr kumimoji="1" lang="ja-JP" altLang="en-US" smtClean="0"/>
              <a:t>2025/5/15</a:t>
            </a:fld>
            <a:endParaRPr kumimoji="1" lang="ja-JP" altLang="en-US"/>
          </a:p>
        </p:txBody>
      </p:sp>
      <p:sp>
        <p:nvSpPr>
          <p:cNvPr id="5" name="フッター プレースホルダー 4">
            <a:extLst>
              <a:ext uri="{FF2B5EF4-FFF2-40B4-BE49-F238E27FC236}">
                <a16:creationId xmlns:a16="http://schemas.microsoft.com/office/drawing/2014/main" id="{CA4E2DC6-9444-570C-11EE-C3E4B5F1F34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F69B690-2D81-A0B2-906E-82FEE3E55FE8}"/>
              </a:ext>
            </a:extLst>
          </p:cNvPr>
          <p:cNvSpPr>
            <a:spLocks noGrp="1"/>
          </p:cNvSpPr>
          <p:nvPr>
            <p:ph type="sldNum" sz="quarter" idx="12"/>
          </p:nvPr>
        </p:nvSpPr>
        <p:spPr/>
        <p:txBody>
          <a:bodyPr/>
          <a:lstStyle/>
          <a:p>
            <a:fld id="{63FC4544-5710-4D77-B926-0B4D2C9DC840}" type="slidenum">
              <a:rPr kumimoji="1" lang="ja-JP" altLang="en-US" smtClean="0"/>
              <a:t>‹#›</a:t>
            </a:fld>
            <a:endParaRPr kumimoji="1" lang="ja-JP" altLang="en-US"/>
          </a:p>
        </p:txBody>
      </p:sp>
    </p:spTree>
    <p:extLst>
      <p:ext uri="{BB962C8B-B14F-4D97-AF65-F5344CB8AC3E}">
        <p14:creationId xmlns:p14="http://schemas.microsoft.com/office/powerpoint/2010/main" val="3422329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B49C15-CEBA-41D2-8069-7B271E5823B5}"/>
              </a:ext>
            </a:extLst>
          </p:cNvPr>
          <p:cNvSpPr>
            <a:spLocks noGrp="1"/>
          </p:cNvSpPr>
          <p:nvPr>
            <p:ph type="title"/>
          </p:nvPr>
        </p:nvSpPr>
        <p:spPr>
          <a:xfrm>
            <a:off x="831850" y="1709738"/>
            <a:ext cx="10515600" cy="2852737"/>
          </a:xfrm>
        </p:spPr>
        <p:txBody>
          <a:bodyPr anchor="b"/>
          <a:lstStyle>
            <a:lvl1pPr>
              <a:defRPr sz="6000" b="1">
                <a:solidFill>
                  <a:srgbClr val="3333CC"/>
                </a:solidFill>
                <a:effectLst>
                  <a:outerShdw blurRad="38100" dist="38100" dir="2700000" algn="tl">
                    <a:srgbClr val="000000">
                      <a:alpha val="43137"/>
                    </a:srgbClr>
                  </a:outerShdw>
                </a:effectLst>
                <a:latin typeface="Calibri" panose="020F0502020204030204" pitchFamily="34" charset="0"/>
                <a:ea typeface="+mj-ea"/>
                <a:cs typeface="Calibri" panose="020F0502020204030204" pitchFamily="34" charset="0"/>
              </a:defRPr>
            </a:lvl1p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4FCD1233-D1CE-084E-6AC3-84B87BAC36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dirty="0"/>
              <a:t>マスター テキストの書式設定</a:t>
            </a:r>
          </a:p>
        </p:txBody>
      </p:sp>
      <p:sp>
        <p:nvSpPr>
          <p:cNvPr id="4" name="日付プレースホルダー 3">
            <a:extLst>
              <a:ext uri="{FF2B5EF4-FFF2-40B4-BE49-F238E27FC236}">
                <a16:creationId xmlns:a16="http://schemas.microsoft.com/office/drawing/2014/main" id="{0A5C68AD-FA9A-81EE-815A-5FBC72097B43}"/>
              </a:ext>
            </a:extLst>
          </p:cNvPr>
          <p:cNvSpPr>
            <a:spLocks noGrp="1"/>
          </p:cNvSpPr>
          <p:nvPr>
            <p:ph type="dt" sz="half" idx="10"/>
          </p:nvPr>
        </p:nvSpPr>
        <p:spPr/>
        <p:txBody>
          <a:bodyPr/>
          <a:lstStyle/>
          <a:p>
            <a:endParaRPr kumimoji="1" lang="ja-JP" altLang="en-US" dirty="0"/>
          </a:p>
        </p:txBody>
      </p:sp>
      <p:sp>
        <p:nvSpPr>
          <p:cNvPr id="5" name="フッター プレースホルダー 4">
            <a:extLst>
              <a:ext uri="{FF2B5EF4-FFF2-40B4-BE49-F238E27FC236}">
                <a16:creationId xmlns:a16="http://schemas.microsoft.com/office/drawing/2014/main" id="{0271D18C-665E-B12E-D233-344C7A264C9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2E5F656-9C67-CCC9-0971-9D501989EF02}"/>
              </a:ext>
            </a:extLst>
          </p:cNvPr>
          <p:cNvSpPr>
            <a:spLocks noGrp="1"/>
          </p:cNvSpPr>
          <p:nvPr>
            <p:ph type="sldNum" sz="quarter" idx="12"/>
          </p:nvPr>
        </p:nvSpPr>
        <p:spPr/>
        <p:txBody>
          <a:bodyPr/>
          <a:lstStyle/>
          <a:p>
            <a:fld id="{63FC4544-5710-4D77-B926-0B4D2C9DC840}" type="slidenum">
              <a:rPr kumimoji="1" lang="ja-JP" altLang="en-US" smtClean="0"/>
              <a:t>‹#›</a:t>
            </a:fld>
            <a:endParaRPr kumimoji="1" lang="ja-JP" altLang="en-US"/>
          </a:p>
        </p:txBody>
      </p:sp>
    </p:spTree>
    <p:extLst>
      <p:ext uri="{BB962C8B-B14F-4D97-AF65-F5344CB8AC3E}">
        <p14:creationId xmlns:p14="http://schemas.microsoft.com/office/powerpoint/2010/main" val="351762826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F98F12-EE29-CB75-3801-C83E12D2C62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F1AA32E-5F7E-1705-C11E-9CD5623AEC37}"/>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E911E974-5FF6-1BBC-27B1-2CCC857938A0}"/>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653E1D23-953B-6824-AE19-2DBCB12CCBF7}"/>
              </a:ext>
            </a:extLst>
          </p:cNvPr>
          <p:cNvSpPr>
            <a:spLocks noGrp="1"/>
          </p:cNvSpPr>
          <p:nvPr>
            <p:ph type="dt" sz="half" idx="10"/>
          </p:nvPr>
        </p:nvSpPr>
        <p:spPr/>
        <p:txBody>
          <a:bodyPr/>
          <a:lstStyle/>
          <a:p>
            <a:fld id="{FC555D59-888F-4335-997F-28A194857AE0}" type="datetime1">
              <a:rPr kumimoji="1" lang="ja-JP" altLang="en-US" smtClean="0"/>
              <a:t>2025/5/15</a:t>
            </a:fld>
            <a:endParaRPr kumimoji="1" lang="ja-JP" altLang="en-US"/>
          </a:p>
        </p:txBody>
      </p:sp>
      <p:sp>
        <p:nvSpPr>
          <p:cNvPr id="6" name="フッター プレースホルダー 5">
            <a:extLst>
              <a:ext uri="{FF2B5EF4-FFF2-40B4-BE49-F238E27FC236}">
                <a16:creationId xmlns:a16="http://schemas.microsoft.com/office/drawing/2014/main" id="{E92A4564-5F92-C5A8-8BD4-B426BAF7BAF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EB94F20-5E0C-E8AB-903A-0449D49BF78F}"/>
              </a:ext>
            </a:extLst>
          </p:cNvPr>
          <p:cNvSpPr>
            <a:spLocks noGrp="1"/>
          </p:cNvSpPr>
          <p:nvPr>
            <p:ph type="sldNum" sz="quarter" idx="12"/>
          </p:nvPr>
        </p:nvSpPr>
        <p:spPr/>
        <p:txBody>
          <a:bodyPr/>
          <a:lstStyle/>
          <a:p>
            <a:fld id="{63FC4544-5710-4D77-B926-0B4D2C9DC840}" type="slidenum">
              <a:rPr kumimoji="1" lang="ja-JP" altLang="en-US" smtClean="0"/>
              <a:t>‹#›</a:t>
            </a:fld>
            <a:endParaRPr kumimoji="1" lang="ja-JP" altLang="en-US"/>
          </a:p>
        </p:txBody>
      </p:sp>
    </p:spTree>
    <p:extLst>
      <p:ext uri="{BB962C8B-B14F-4D97-AF65-F5344CB8AC3E}">
        <p14:creationId xmlns:p14="http://schemas.microsoft.com/office/powerpoint/2010/main" val="30722619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3A520B-C44B-263F-824F-6FE5F93A76D7}"/>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D96DC9B-C083-DC1B-3917-8CCE2AA6B4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62711235-942C-1CC7-8E7D-0A890B4F1446}"/>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FD16943F-F00D-3EF8-430D-35E4F5FDBA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4CDCF14-0BE4-D52A-056C-FE0A7D2D1934}"/>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6C703B24-D2D4-9724-5750-B126B47D6EE1}"/>
              </a:ext>
            </a:extLst>
          </p:cNvPr>
          <p:cNvSpPr>
            <a:spLocks noGrp="1"/>
          </p:cNvSpPr>
          <p:nvPr>
            <p:ph type="dt" sz="half" idx="10"/>
          </p:nvPr>
        </p:nvSpPr>
        <p:spPr/>
        <p:txBody>
          <a:bodyPr/>
          <a:lstStyle/>
          <a:p>
            <a:fld id="{887E712C-5B85-4306-964D-1503E6974DD2}" type="datetime1">
              <a:rPr kumimoji="1" lang="ja-JP" altLang="en-US" smtClean="0"/>
              <a:t>2025/5/15</a:t>
            </a:fld>
            <a:endParaRPr kumimoji="1" lang="ja-JP" altLang="en-US"/>
          </a:p>
        </p:txBody>
      </p:sp>
      <p:sp>
        <p:nvSpPr>
          <p:cNvPr id="8" name="フッター プレースホルダー 7">
            <a:extLst>
              <a:ext uri="{FF2B5EF4-FFF2-40B4-BE49-F238E27FC236}">
                <a16:creationId xmlns:a16="http://schemas.microsoft.com/office/drawing/2014/main" id="{B90CAD0B-768B-1C60-D840-A2D96D69ECFB}"/>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FA5CA439-E3E4-3396-80BD-5496F85561AC}"/>
              </a:ext>
            </a:extLst>
          </p:cNvPr>
          <p:cNvSpPr>
            <a:spLocks noGrp="1"/>
          </p:cNvSpPr>
          <p:nvPr>
            <p:ph type="sldNum" sz="quarter" idx="12"/>
          </p:nvPr>
        </p:nvSpPr>
        <p:spPr/>
        <p:txBody>
          <a:bodyPr/>
          <a:lstStyle/>
          <a:p>
            <a:fld id="{63FC4544-5710-4D77-B926-0B4D2C9DC840}" type="slidenum">
              <a:rPr kumimoji="1" lang="ja-JP" altLang="en-US" smtClean="0"/>
              <a:t>‹#›</a:t>
            </a:fld>
            <a:endParaRPr kumimoji="1" lang="ja-JP" altLang="en-US"/>
          </a:p>
        </p:txBody>
      </p:sp>
    </p:spTree>
    <p:extLst>
      <p:ext uri="{BB962C8B-B14F-4D97-AF65-F5344CB8AC3E}">
        <p14:creationId xmlns:p14="http://schemas.microsoft.com/office/powerpoint/2010/main" val="2179705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4B11DE-68A1-F297-1002-BBA824AF9494}"/>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934FDB8F-B745-15AE-DBAC-171819B17D33}"/>
              </a:ext>
            </a:extLst>
          </p:cNvPr>
          <p:cNvSpPr>
            <a:spLocks noGrp="1"/>
          </p:cNvSpPr>
          <p:nvPr>
            <p:ph type="dt" sz="half" idx="10"/>
          </p:nvPr>
        </p:nvSpPr>
        <p:spPr/>
        <p:txBody>
          <a:bodyPr/>
          <a:lstStyle/>
          <a:p>
            <a:fld id="{DFF24635-557D-4F0B-AE35-EA57737DAD62}" type="datetime1">
              <a:rPr kumimoji="1" lang="ja-JP" altLang="en-US" smtClean="0"/>
              <a:t>2025/5/15</a:t>
            </a:fld>
            <a:endParaRPr kumimoji="1" lang="ja-JP" altLang="en-US"/>
          </a:p>
        </p:txBody>
      </p:sp>
      <p:sp>
        <p:nvSpPr>
          <p:cNvPr id="4" name="フッター プレースホルダー 3">
            <a:extLst>
              <a:ext uri="{FF2B5EF4-FFF2-40B4-BE49-F238E27FC236}">
                <a16:creationId xmlns:a16="http://schemas.microsoft.com/office/drawing/2014/main" id="{C2F2D2B6-55D0-E93B-2E97-2567A259F0F1}"/>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FA3FB756-3619-7F33-2F6A-581670634393}"/>
              </a:ext>
            </a:extLst>
          </p:cNvPr>
          <p:cNvSpPr>
            <a:spLocks noGrp="1"/>
          </p:cNvSpPr>
          <p:nvPr>
            <p:ph type="sldNum" sz="quarter" idx="12"/>
          </p:nvPr>
        </p:nvSpPr>
        <p:spPr/>
        <p:txBody>
          <a:bodyPr/>
          <a:lstStyle/>
          <a:p>
            <a:fld id="{63FC4544-5710-4D77-B926-0B4D2C9DC840}" type="slidenum">
              <a:rPr kumimoji="1" lang="ja-JP" altLang="en-US" smtClean="0"/>
              <a:t>‹#›</a:t>
            </a:fld>
            <a:endParaRPr kumimoji="1" lang="ja-JP" altLang="en-US"/>
          </a:p>
        </p:txBody>
      </p:sp>
    </p:spTree>
    <p:extLst>
      <p:ext uri="{BB962C8B-B14F-4D97-AF65-F5344CB8AC3E}">
        <p14:creationId xmlns:p14="http://schemas.microsoft.com/office/powerpoint/2010/main" val="9079220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8872F7FF-1CF0-CCD5-97CF-7A094F9344BD}"/>
              </a:ext>
            </a:extLst>
          </p:cNvPr>
          <p:cNvSpPr>
            <a:spLocks noGrp="1"/>
          </p:cNvSpPr>
          <p:nvPr>
            <p:ph type="dt" sz="half" idx="10"/>
          </p:nvPr>
        </p:nvSpPr>
        <p:spPr/>
        <p:txBody>
          <a:bodyPr/>
          <a:lstStyle/>
          <a:p>
            <a:endParaRPr kumimoji="1" lang="ja-JP" altLang="en-US" dirty="0"/>
          </a:p>
        </p:txBody>
      </p:sp>
      <p:sp>
        <p:nvSpPr>
          <p:cNvPr id="3" name="フッター プレースホルダー 2">
            <a:extLst>
              <a:ext uri="{FF2B5EF4-FFF2-40B4-BE49-F238E27FC236}">
                <a16:creationId xmlns:a16="http://schemas.microsoft.com/office/drawing/2014/main" id="{3F7DA800-2586-6B0E-3B26-1B354A1589A5}"/>
              </a:ext>
            </a:extLst>
          </p:cNvPr>
          <p:cNvSpPr>
            <a:spLocks noGrp="1"/>
          </p:cNvSpPr>
          <p:nvPr>
            <p:ph type="ftr" sz="quarter" idx="1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41EBA0F1-F11B-9413-9F8D-D9595A02C53C}"/>
              </a:ext>
            </a:extLst>
          </p:cNvPr>
          <p:cNvSpPr>
            <a:spLocks noGrp="1"/>
          </p:cNvSpPr>
          <p:nvPr>
            <p:ph type="sldNum" sz="quarter" idx="12"/>
          </p:nvPr>
        </p:nvSpPr>
        <p:spPr/>
        <p:txBody>
          <a:bodyPr/>
          <a:lstStyle/>
          <a:p>
            <a:fld id="{63FC4544-5710-4D77-B926-0B4D2C9DC840}" type="slidenum">
              <a:rPr lang="ja-JP" altLang="en-US" smtClean="0"/>
              <a:pPr/>
              <a:t>‹#›</a:t>
            </a:fld>
            <a:endParaRPr lang="en-US" altLang="ja-JP" dirty="0"/>
          </a:p>
        </p:txBody>
      </p:sp>
      <p:cxnSp>
        <p:nvCxnSpPr>
          <p:cNvPr id="6" name="直線コネクタ 5">
            <a:extLst>
              <a:ext uri="{FF2B5EF4-FFF2-40B4-BE49-F238E27FC236}">
                <a16:creationId xmlns:a16="http://schemas.microsoft.com/office/drawing/2014/main" id="{D21CDFD6-4429-D02A-48ED-9E17568F1B53}"/>
              </a:ext>
            </a:extLst>
          </p:cNvPr>
          <p:cNvCxnSpPr>
            <a:cxnSpLocks/>
          </p:cNvCxnSpPr>
          <p:nvPr userDrawn="1"/>
        </p:nvCxnSpPr>
        <p:spPr>
          <a:xfrm>
            <a:off x="0" y="564503"/>
            <a:ext cx="12192000" cy="0"/>
          </a:xfrm>
          <a:prstGeom prst="line">
            <a:avLst/>
          </a:prstGeom>
          <a:ln w="38100">
            <a:solidFill>
              <a:srgbClr val="3333CC"/>
            </a:solidFill>
          </a:ln>
        </p:spPr>
        <p:style>
          <a:lnRef idx="2">
            <a:schemeClr val="accent1"/>
          </a:lnRef>
          <a:fillRef idx="0">
            <a:schemeClr val="accent1"/>
          </a:fillRef>
          <a:effectRef idx="1">
            <a:schemeClr val="accent1"/>
          </a:effectRef>
          <a:fontRef idx="minor">
            <a:schemeClr val="tx1"/>
          </a:fontRef>
        </p:style>
      </p:cxnSp>
      <p:sp>
        <p:nvSpPr>
          <p:cNvPr id="7" name="テキスト ボックス 6">
            <a:extLst>
              <a:ext uri="{FF2B5EF4-FFF2-40B4-BE49-F238E27FC236}">
                <a16:creationId xmlns:a16="http://schemas.microsoft.com/office/drawing/2014/main" id="{0E841AD8-6C01-1E62-6D6D-64440716B66F}"/>
              </a:ext>
            </a:extLst>
          </p:cNvPr>
          <p:cNvSpPr txBox="1"/>
          <p:nvPr userDrawn="1"/>
        </p:nvSpPr>
        <p:spPr>
          <a:xfrm>
            <a:off x="0" y="51419"/>
            <a:ext cx="12192000" cy="461665"/>
          </a:xfrm>
          <a:prstGeom prst="rect">
            <a:avLst/>
          </a:prstGeom>
          <a:noFill/>
        </p:spPr>
        <p:txBody>
          <a:bodyPr wrap="square" rtlCol="0" anchor="ctr">
            <a:spAutoFit/>
          </a:bodyPr>
          <a:lstStyle/>
          <a:p>
            <a:r>
              <a:rPr kumimoji="1" lang="en-US" altLang="ja-JP" sz="2400" dirty="0">
                <a:latin typeface="+mj-lt"/>
              </a:rPr>
              <a:t>  </a:t>
            </a:r>
            <a:endParaRPr kumimoji="1" lang="ja-JP" altLang="en-US" sz="2400" dirty="0">
              <a:latin typeface="+mj-lt"/>
            </a:endParaRPr>
          </a:p>
        </p:txBody>
      </p:sp>
    </p:spTree>
    <p:extLst>
      <p:ext uri="{BB962C8B-B14F-4D97-AF65-F5344CB8AC3E}">
        <p14:creationId xmlns:p14="http://schemas.microsoft.com/office/powerpoint/2010/main" val="24163339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60ECFB-AF53-9AB7-40E2-06BF0271413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6A51AB7-BE74-8C07-8F6E-3CB81FF8DE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08545CA4-6891-C12D-B09E-E3241FE1D5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44452E5-D159-D385-DC64-82CB9EB99E56}"/>
              </a:ext>
            </a:extLst>
          </p:cNvPr>
          <p:cNvSpPr>
            <a:spLocks noGrp="1"/>
          </p:cNvSpPr>
          <p:nvPr>
            <p:ph type="dt" sz="half" idx="10"/>
          </p:nvPr>
        </p:nvSpPr>
        <p:spPr/>
        <p:txBody>
          <a:bodyPr/>
          <a:lstStyle/>
          <a:p>
            <a:fld id="{80D3AC8C-4B72-436F-B31D-090AF19D093F}" type="datetime1">
              <a:rPr kumimoji="1" lang="ja-JP" altLang="en-US" smtClean="0"/>
              <a:t>2025/5/15</a:t>
            </a:fld>
            <a:endParaRPr kumimoji="1" lang="ja-JP" altLang="en-US"/>
          </a:p>
        </p:txBody>
      </p:sp>
      <p:sp>
        <p:nvSpPr>
          <p:cNvPr id="6" name="フッター プレースホルダー 5">
            <a:extLst>
              <a:ext uri="{FF2B5EF4-FFF2-40B4-BE49-F238E27FC236}">
                <a16:creationId xmlns:a16="http://schemas.microsoft.com/office/drawing/2014/main" id="{E8C18D39-C695-E857-2FE7-4B388DEA733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73E7726-437F-9A33-8274-7A2AAFA0075F}"/>
              </a:ext>
            </a:extLst>
          </p:cNvPr>
          <p:cNvSpPr>
            <a:spLocks noGrp="1"/>
          </p:cNvSpPr>
          <p:nvPr>
            <p:ph type="sldNum" sz="quarter" idx="12"/>
          </p:nvPr>
        </p:nvSpPr>
        <p:spPr/>
        <p:txBody>
          <a:bodyPr/>
          <a:lstStyle/>
          <a:p>
            <a:fld id="{63FC4544-5710-4D77-B926-0B4D2C9DC840}" type="slidenum">
              <a:rPr kumimoji="1" lang="ja-JP" altLang="en-US" smtClean="0"/>
              <a:t>‹#›</a:t>
            </a:fld>
            <a:endParaRPr kumimoji="1" lang="ja-JP" altLang="en-US"/>
          </a:p>
        </p:txBody>
      </p:sp>
    </p:spTree>
    <p:extLst>
      <p:ext uri="{BB962C8B-B14F-4D97-AF65-F5344CB8AC3E}">
        <p14:creationId xmlns:p14="http://schemas.microsoft.com/office/powerpoint/2010/main" val="3786793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0B96CD-60CA-5555-9E5E-E62017594ED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DA5D4EC-F039-A5FE-771A-F86A6A3EC58F}"/>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AF5E0DE-5FE4-4315-E6C0-F9A14F39C21D}"/>
              </a:ext>
            </a:extLst>
          </p:cNvPr>
          <p:cNvSpPr>
            <a:spLocks noGrp="1"/>
          </p:cNvSpPr>
          <p:nvPr>
            <p:ph type="dt" sz="half" idx="10"/>
          </p:nvPr>
        </p:nvSpPr>
        <p:spPr/>
        <p:txBody>
          <a:bodyPr/>
          <a:lstStyle/>
          <a:p>
            <a:fld id="{6D76D41D-E610-45CB-BFDE-F96A2543F750}" type="datetimeFigureOut">
              <a:rPr kumimoji="1" lang="ja-JP" altLang="en-US" smtClean="0"/>
              <a:t>2025/5/15</a:t>
            </a:fld>
            <a:endParaRPr kumimoji="1" lang="ja-JP" altLang="en-US"/>
          </a:p>
        </p:txBody>
      </p:sp>
      <p:sp>
        <p:nvSpPr>
          <p:cNvPr id="5" name="フッター プレースホルダー 4">
            <a:extLst>
              <a:ext uri="{FF2B5EF4-FFF2-40B4-BE49-F238E27FC236}">
                <a16:creationId xmlns:a16="http://schemas.microsoft.com/office/drawing/2014/main" id="{6EE89994-AF20-D648-4793-33F63C56223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E0763A9-2AA1-63AC-12AD-ED2E0F70C605}"/>
              </a:ext>
            </a:extLst>
          </p:cNvPr>
          <p:cNvSpPr>
            <a:spLocks noGrp="1"/>
          </p:cNvSpPr>
          <p:nvPr>
            <p:ph type="sldNum" sz="quarter" idx="12"/>
          </p:nvPr>
        </p:nvSpPr>
        <p:spPr/>
        <p:txBody>
          <a:bodyPr/>
          <a:lstStyle/>
          <a:p>
            <a:fld id="{C27C4448-9EE2-40B2-A0E9-81F63CE5D492}" type="slidenum">
              <a:rPr kumimoji="1" lang="ja-JP" altLang="en-US" smtClean="0"/>
              <a:t>‹#›</a:t>
            </a:fld>
            <a:endParaRPr kumimoji="1" lang="ja-JP" altLang="en-US"/>
          </a:p>
        </p:txBody>
      </p:sp>
    </p:spTree>
    <p:extLst>
      <p:ext uri="{BB962C8B-B14F-4D97-AF65-F5344CB8AC3E}">
        <p14:creationId xmlns:p14="http://schemas.microsoft.com/office/powerpoint/2010/main" val="24447285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0F1C1A-A005-0862-5AFD-EF9A624AD26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E02079A1-D987-6F78-4595-3D3B23435F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B2D6E3FA-07A7-8497-FF41-274A899DCA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E74FD91-F6B8-BB55-DD54-4437C8D1A074}"/>
              </a:ext>
            </a:extLst>
          </p:cNvPr>
          <p:cNvSpPr>
            <a:spLocks noGrp="1"/>
          </p:cNvSpPr>
          <p:nvPr>
            <p:ph type="dt" sz="half" idx="10"/>
          </p:nvPr>
        </p:nvSpPr>
        <p:spPr/>
        <p:txBody>
          <a:bodyPr/>
          <a:lstStyle/>
          <a:p>
            <a:fld id="{66F5A618-1E20-4551-A1EE-7A4C002C5814}" type="datetime1">
              <a:rPr kumimoji="1" lang="ja-JP" altLang="en-US" smtClean="0"/>
              <a:t>2025/5/15</a:t>
            </a:fld>
            <a:endParaRPr kumimoji="1" lang="ja-JP" altLang="en-US"/>
          </a:p>
        </p:txBody>
      </p:sp>
      <p:sp>
        <p:nvSpPr>
          <p:cNvPr id="6" name="フッター プレースホルダー 5">
            <a:extLst>
              <a:ext uri="{FF2B5EF4-FFF2-40B4-BE49-F238E27FC236}">
                <a16:creationId xmlns:a16="http://schemas.microsoft.com/office/drawing/2014/main" id="{5AD9FC8E-F569-134D-4561-4D97922AC2E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C25D14E-3B12-9936-C37F-DAF5E44F663C}"/>
              </a:ext>
            </a:extLst>
          </p:cNvPr>
          <p:cNvSpPr>
            <a:spLocks noGrp="1"/>
          </p:cNvSpPr>
          <p:nvPr>
            <p:ph type="sldNum" sz="quarter" idx="12"/>
          </p:nvPr>
        </p:nvSpPr>
        <p:spPr/>
        <p:txBody>
          <a:bodyPr/>
          <a:lstStyle/>
          <a:p>
            <a:fld id="{63FC4544-5710-4D77-B926-0B4D2C9DC840}" type="slidenum">
              <a:rPr kumimoji="1" lang="ja-JP" altLang="en-US" smtClean="0"/>
              <a:t>‹#›</a:t>
            </a:fld>
            <a:endParaRPr kumimoji="1" lang="ja-JP" altLang="en-US"/>
          </a:p>
        </p:txBody>
      </p:sp>
    </p:spTree>
    <p:extLst>
      <p:ext uri="{BB962C8B-B14F-4D97-AF65-F5344CB8AC3E}">
        <p14:creationId xmlns:p14="http://schemas.microsoft.com/office/powerpoint/2010/main" val="400630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4D16D2-454B-0BFF-7835-12B72A10730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DA0FF8E-69D1-40AC-E85D-E46643EF68C6}"/>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C430545-CDF5-741C-6B5D-076C544B34E6}"/>
              </a:ext>
            </a:extLst>
          </p:cNvPr>
          <p:cNvSpPr>
            <a:spLocks noGrp="1"/>
          </p:cNvSpPr>
          <p:nvPr>
            <p:ph type="dt" sz="half" idx="10"/>
          </p:nvPr>
        </p:nvSpPr>
        <p:spPr/>
        <p:txBody>
          <a:bodyPr/>
          <a:lstStyle/>
          <a:p>
            <a:fld id="{1212B24B-1C68-4B78-9E41-D49E58FA6A22}" type="datetime1">
              <a:rPr kumimoji="1" lang="ja-JP" altLang="en-US" smtClean="0"/>
              <a:t>2025/5/15</a:t>
            </a:fld>
            <a:endParaRPr kumimoji="1" lang="ja-JP" altLang="en-US"/>
          </a:p>
        </p:txBody>
      </p:sp>
      <p:sp>
        <p:nvSpPr>
          <p:cNvPr id="5" name="フッター プレースホルダー 4">
            <a:extLst>
              <a:ext uri="{FF2B5EF4-FFF2-40B4-BE49-F238E27FC236}">
                <a16:creationId xmlns:a16="http://schemas.microsoft.com/office/drawing/2014/main" id="{A210ABFB-5062-940D-5E28-88E2098651E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7786AF5-B5F1-FDA8-149B-AAE85766C1C5}"/>
              </a:ext>
            </a:extLst>
          </p:cNvPr>
          <p:cNvSpPr>
            <a:spLocks noGrp="1"/>
          </p:cNvSpPr>
          <p:nvPr>
            <p:ph type="sldNum" sz="quarter" idx="12"/>
          </p:nvPr>
        </p:nvSpPr>
        <p:spPr/>
        <p:txBody>
          <a:bodyPr/>
          <a:lstStyle/>
          <a:p>
            <a:fld id="{63FC4544-5710-4D77-B926-0B4D2C9DC840}" type="slidenum">
              <a:rPr kumimoji="1" lang="ja-JP" altLang="en-US" smtClean="0"/>
              <a:t>‹#›</a:t>
            </a:fld>
            <a:endParaRPr kumimoji="1" lang="ja-JP" altLang="en-US"/>
          </a:p>
        </p:txBody>
      </p:sp>
    </p:spTree>
    <p:extLst>
      <p:ext uri="{BB962C8B-B14F-4D97-AF65-F5344CB8AC3E}">
        <p14:creationId xmlns:p14="http://schemas.microsoft.com/office/powerpoint/2010/main" val="10676458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01829313-1B75-5619-1E2F-F7CAAD048CD0}"/>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F2E2E98-936B-2A26-2EF4-765EECF4F70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CD1E0FB-8E63-395E-ECE3-BABD97D7545C}"/>
              </a:ext>
            </a:extLst>
          </p:cNvPr>
          <p:cNvSpPr>
            <a:spLocks noGrp="1"/>
          </p:cNvSpPr>
          <p:nvPr>
            <p:ph type="dt" sz="half" idx="10"/>
          </p:nvPr>
        </p:nvSpPr>
        <p:spPr/>
        <p:txBody>
          <a:bodyPr/>
          <a:lstStyle/>
          <a:p>
            <a:fld id="{2643D0C1-0304-4AA3-9F78-1124A446D985}" type="datetime1">
              <a:rPr kumimoji="1" lang="ja-JP" altLang="en-US" smtClean="0"/>
              <a:t>2025/5/15</a:t>
            </a:fld>
            <a:endParaRPr kumimoji="1" lang="ja-JP" altLang="en-US"/>
          </a:p>
        </p:txBody>
      </p:sp>
      <p:sp>
        <p:nvSpPr>
          <p:cNvPr id="5" name="フッター プレースホルダー 4">
            <a:extLst>
              <a:ext uri="{FF2B5EF4-FFF2-40B4-BE49-F238E27FC236}">
                <a16:creationId xmlns:a16="http://schemas.microsoft.com/office/drawing/2014/main" id="{CEBEFBC1-5702-DCD3-FB5B-32E324768C1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BB64489-05B6-67D0-AB1D-700BD6D933CB}"/>
              </a:ext>
            </a:extLst>
          </p:cNvPr>
          <p:cNvSpPr>
            <a:spLocks noGrp="1"/>
          </p:cNvSpPr>
          <p:nvPr>
            <p:ph type="sldNum" sz="quarter" idx="12"/>
          </p:nvPr>
        </p:nvSpPr>
        <p:spPr/>
        <p:txBody>
          <a:bodyPr/>
          <a:lstStyle/>
          <a:p>
            <a:fld id="{63FC4544-5710-4D77-B926-0B4D2C9DC840}" type="slidenum">
              <a:rPr kumimoji="1" lang="ja-JP" altLang="en-US" smtClean="0"/>
              <a:t>‹#›</a:t>
            </a:fld>
            <a:endParaRPr kumimoji="1" lang="ja-JP" altLang="en-US"/>
          </a:p>
        </p:txBody>
      </p:sp>
    </p:spTree>
    <p:extLst>
      <p:ext uri="{BB962C8B-B14F-4D97-AF65-F5344CB8AC3E}">
        <p14:creationId xmlns:p14="http://schemas.microsoft.com/office/powerpoint/2010/main" val="29756852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914400" y="2130427"/>
            <a:ext cx="10363200" cy="1470025"/>
          </a:xfrm>
        </p:spPr>
        <p:txBody>
          <a:bodyPr/>
          <a:lstStyle/>
          <a:p>
            <a:r>
              <a:rPr kumimoji="1" lang="ja-JP" altLang="en-US"/>
              <a:t>マスター タイトルの書式設定</a:t>
            </a:r>
          </a:p>
        </p:txBody>
      </p:sp>
      <p:sp>
        <p:nvSpPr>
          <p:cNvPr id="3" name="サブタイトル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01ABB077-FDA7-4D71-A331-C8105DA55DBB}" type="datetime1">
              <a:rPr kumimoji="1" lang="ja-JP" altLang="en-US" smtClean="0"/>
              <a:t>2025/5/15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6E100B3-9BC0-419A-B016-C0EDA7D3E2A7}" type="slidenum">
              <a:rPr kumimoji="1" lang="ja-JP" altLang="en-US" smtClean="0"/>
              <a:t>‹#›</a:t>
            </a:fld>
            <a:endParaRPr kumimoji="1" lang="ja-JP" altLang="en-US"/>
          </a:p>
        </p:txBody>
      </p:sp>
    </p:spTree>
    <p:extLst>
      <p:ext uri="{BB962C8B-B14F-4D97-AF65-F5344CB8AC3E}">
        <p14:creationId xmlns:p14="http://schemas.microsoft.com/office/powerpoint/2010/main" val="6532974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E6CABE04-5012-49B1-9F4F-0E1132033734}" type="datetime1">
              <a:rPr kumimoji="1" lang="ja-JP" altLang="en-US" smtClean="0"/>
              <a:t>2025/5/15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6E100B3-9BC0-419A-B016-C0EDA7D3E2A7}" type="slidenum">
              <a:rPr kumimoji="1" lang="ja-JP" altLang="en-US" smtClean="0"/>
              <a:t>‹#›</a:t>
            </a:fld>
            <a:endParaRPr kumimoji="1" lang="ja-JP" altLang="en-US"/>
          </a:p>
        </p:txBody>
      </p:sp>
    </p:spTree>
    <p:extLst>
      <p:ext uri="{BB962C8B-B14F-4D97-AF65-F5344CB8AC3E}">
        <p14:creationId xmlns:p14="http://schemas.microsoft.com/office/powerpoint/2010/main" val="325870711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963084" y="4406902"/>
            <a:ext cx="10363200" cy="1362075"/>
          </a:xfrm>
        </p:spPr>
        <p:txBody>
          <a:bodyPr anchor="t"/>
          <a:lstStyle>
            <a:lvl1pPr algn="l">
              <a:defRPr sz="4000" b="1" cap="all"/>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4C511EAC-6282-47EA-84F0-38FC3FF9172E}" type="datetime1">
              <a:rPr kumimoji="1" lang="ja-JP" altLang="en-US" smtClean="0"/>
              <a:t>2025/5/15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6E100B3-9BC0-419A-B016-C0EDA7D3E2A7}" type="slidenum">
              <a:rPr kumimoji="1" lang="ja-JP" altLang="en-US" smtClean="0"/>
              <a:t>‹#›</a:t>
            </a:fld>
            <a:endParaRPr kumimoji="1" lang="ja-JP" altLang="en-US"/>
          </a:p>
        </p:txBody>
      </p:sp>
    </p:spTree>
    <p:extLst>
      <p:ext uri="{BB962C8B-B14F-4D97-AF65-F5344CB8AC3E}">
        <p14:creationId xmlns:p14="http://schemas.microsoft.com/office/powerpoint/2010/main" val="233785663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609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97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F7E08EF0-73A1-4CEA-B4F5-F7603739A63A}" type="datetime1">
              <a:rPr kumimoji="1" lang="ja-JP" altLang="en-US" smtClean="0"/>
              <a:t>2025/5/15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6E100B3-9BC0-419A-B016-C0EDA7D3E2A7}" type="slidenum">
              <a:rPr kumimoji="1" lang="ja-JP" altLang="en-US" smtClean="0"/>
              <a:t>‹#›</a:t>
            </a:fld>
            <a:endParaRPr kumimoji="1" lang="ja-JP" altLang="en-US"/>
          </a:p>
        </p:txBody>
      </p:sp>
    </p:spTree>
    <p:extLst>
      <p:ext uri="{BB962C8B-B14F-4D97-AF65-F5344CB8AC3E}">
        <p14:creationId xmlns:p14="http://schemas.microsoft.com/office/powerpoint/2010/main" val="325221249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609600" y="1535114"/>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93370" y="1535114"/>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4E9FFA24-EA7A-404A-93CF-F782C367D55E}" type="datetime1">
              <a:rPr kumimoji="1" lang="ja-JP" altLang="en-US" smtClean="0"/>
              <a:t>2025/5/15</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6E100B3-9BC0-419A-B016-C0EDA7D3E2A7}" type="slidenum">
              <a:rPr kumimoji="1" lang="ja-JP" altLang="en-US" smtClean="0"/>
              <a:t>‹#›</a:t>
            </a:fld>
            <a:endParaRPr kumimoji="1" lang="ja-JP" altLang="en-US"/>
          </a:p>
        </p:txBody>
      </p:sp>
    </p:spTree>
    <p:extLst>
      <p:ext uri="{BB962C8B-B14F-4D97-AF65-F5344CB8AC3E}">
        <p14:creationId xmlns:p14="http://schemas.microsoft.com/office/powerpoint/2010/main" val="14189265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0" y="-1"/>
            <a:ext cx="12192000" cy="564501"/>
          </a:xfrm>
        </p:spPr>
        <p:txBody>
          <a:bodyPr/>
          <a:lstStyle>
            <a:lvl1pPr algn="l">
              <a:defRPr sz="2400" b="1">
                <a:solidFill>
                  <a:srgbClr val="3333CC"/>
                </a:solidFill>
                <a:effectLst>
                  <a:outerShdw blurRad="38100" dist="38100" dir="2700000" algn="tl">
                    <a:srgbClr val="000000">
                      <a:alpha val="43137"/>
                    </a:srgbClr>
                  </a:outerShdw>
                </a:effectLst>
                <a:latin typeface="+mj-lt"/>
                <a:cs typeface="Arial" panose="020B0604020202020204" pitchFamily="34" charset="0"/>
              </a:defRPr>
            </a:lvl1pPr>
          </a:lstStyle>
          <a:p>
            <a:r>
              <a:rPr kumimoji="1" lang="ja-JP" altLang="en-US" dirty="0"/>
              <a:t>  マスター タイトルの書式設定</a:t>
            </a:r>
          </a:p>
        </p:txBody>
      </p:sp>
      <p:sp>
        <p:nvSpPr>
          <p:cNvPr id="3" name="日付プレースホルダー 2"/>
          <p:cNvSpPr>
            <a:spLocks noGrp="1"/>
          </p:cNvSpPr>
          <p:nvPr>
            <p:ph type="dt" sz="half" idx="10"/>
          </p:nvPr>
        </p:nvSpPr>
        <p:spPr/>
        <p:txBody>
          <a:bodyPr/>
          <a:lstStyle/>
          <a:p>
            <a:fld id="{390DF2E6-960F-4ED1-810D-CD0A8718F846}" type="datetime1">
              <a:rPr kumimoji="1" lang="ja-JP" altLang="en-US" smtClean="0"/>
              <a:t>2025/5/15</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6E100B3-9BC0-419A-B016-C0EDA7D3E2A7}" type="slidenum">
              <a:rPr kumimoji="1" lang="ja-JP" altLang="en-US" smtClean="0"/>
              <a:t>‹#›</a:t>
            </a:fld>
            <a:endParaRPr kumimoji="1" lang="ja-JP" altLang="en-US"/>
          </a:p>
        </p:txBody>
      </p:sp>
      <p:cxnSp>
        <p:nvCxnSpPr>
          <p:cNvPr id="6" name="直線コネクタ 5">
            <a:extLst>
              <a:ext uri="{FF2B5EF4-FFF2-40B4-BE49-F238E27FC236}">
                <a16:creationId xmlns:a16="http://schemas.microsoft.com/office/drawing/2014/main" id="{78E4B30D-9CAD-4E0A-EEBF-E01CC1CC41A2}"/>
              </a:ext>
            </a:extLst>
          </p:cNvPr>
          <p:cNvCxnSpPr>
            <a:cxnSpLocks/>
          </p:cNvCxnSpPr>
          <p:nvPr userDrawn="1"/>
        </p:nvCxnSpPr>
        <p:spPr>
          <a:xfrm>
            <a:off x="0" y="564503"/>
            <a:ext cx="12192000" cy="0"/>
          </a:xfrm>
          <a:prstGeom prst="line">
            <a:avLst/>
          </a:prstGeom>
          <a:ln w="38100">
            <a:solidFill>
              <a:srgbClr val="3333C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244267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6E100B3-9BC0-419A-B016-C0EDA7D3E2A7}" type="slidenum">
              <a:rPr kumimoji="1" lang="ja-JP" altLang="en-US" smtClean="0"/>
              <a:t>‹#›</a:t>
            </a:fld>
            <a:endParaRPr kumimoji="1" lang="ja-JP" altLang="en-US"/>
          </a:p>
        </p:txBody>
      </p:sp>
    </p:spTree>
    <p:extLst>
      <p:ext uri="{BB962C8B-B14F-4D97-AF65-F5344CB8AC3E}">
        <p14:creationId xmlns:p14="http://schemas.microsoft.com/office/powerpoint/2010/main" val="71823722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B63E90-D4F2-A2E7-42FA-D405BEAC559B}"/>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5F60021-8E45-00EC-760F-E5EA24A0445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42AE6863-FFFB-A0CE-CADD-5524C51B3B52}"/>
              </a:ext>
            </a:extLst>
          </p:cNvPr>
          <p:cNvSpPr>
            <a:spLocks noGrp="1"/>
          </p:cNvSpPr>
          <p:nvPr>
            <p:ph type="dt" sz="half" idx="10"/>
          </p:nvPr>
        </p:nvSpPr>
        <p:spPr/>
        <p:txBody>
          <a:bodyPr/>
          <a:lstStyle/>
          <a:p>
            <a:fld id="{6D76D41D-E610-45CB-BFDE-F96A2543F750}" type="datetimeFigureOut">
              <a:rPr kumimoji="1" lang="ja-JP" altLang="en-US" smtClean="0"/>
              <a:t>2025/5/15</a:t>
            </a:fld>
            <a:endParaRPr kumimoji="1" lang="ja-JP" altLang="en-US"/>
          </a:p>
        </p:txBody>
      </p:sp>
      <p:sp>
        <p:nvSpPr>
          <p:cNvPr id="5" name="フッター プレースホルダー 4">
            <a:extLst>
              <a:ext uri="{FF2B5EF4-FFF2-40B4-BE49-F238E27FC236}">
                <a16:creationId xmlns:a16="http://schemas.microsoft.com/office/drawing/2014/main" id="{5F28A2D8-B165-2597-03A6-FFED963C788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446AD9F-8DDA-2B08-1720-52A830E65409}"/>
              </a:ext>
            </a:extLst>
          </p:cNvPr>
          <p:cNvSpPr>
            <a:spLocks noGrp="1"/>
          </p:cNvSpPr>
          <p:nvPr>
            <p:ph type="sldNum" sz="quarter" idx="12"/>
          </p:nvPr>
        </p:nvSpPr>
        <p:spPr/>
        <p:txBody>
          <a:bodyPr/>
          <a:lstStyle/>
          <a:p>
            <a:fld id="{C27C4448-9EE2-40B2-A0E9-81F63CE5D492}" type="slidenum">
              <a:rPr kumimoji="1" lang="ja-JP" altLang="en-US" smtClean="0"/>
              <a:t>‹#›</a:t>
            </a:fld>
            <a:endParaRPr kumimoji="1" lang="ja-JP" altLang="en-US"/>
          </a:p>
        </p:txBody>
      </p:sp>
    </p:spTree>
    <p:extLst>
      <p:ext uri="{BB962C8B-B14F-4D97-AF65-F5344CB8AC3E}">
        <p14:creationId xmlns:p14="http://schemas.microsoft.com/office/powerpoint/2010/main" val="9196330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3" y="273050"/>
            <a:ext cx="4011084" cy="1162051"/>
          </a:xfrm>
        </p:spPr>
        <p:txBody>
          <a:bodyPr anchor="b"/>
          <a:lstStyle>
            <a:lvl1pPr algn="l">
              <a:defRPr sz="2000" b="1"/>
            </a:lvl1pPr>
          </a:lstStyle>
          <a:p>
            <a:r>
              <a:rPr kumimoji="1" lang="ja-JP" altLang="en-US"/>
              <a:t>マスター タイトルの書式設定</a:t>
            </a:r>
          </a:p>
        </p:txBody>
      </p:sp>
      <p:sp>
        <p:nvSpPr>
          <p:cNvPr id="3" name="コンテンツ プレースホルダー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515A8D66-9A3B-448A-B8A8-33FE10C87B15}" type="datetime1">
              <a:rPr kumimoji="1" lang="ja-JP" altLang="en-US" smtClean="0"/>
              <a:t>2025/5/15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6E100B3-9BC0-419A-B016-C0EDA7D3E2A7}" type="slidenum">
              <a:rPr kumimoji="1" lang="ja-JP" altLang="en-US" smtClean="0"/>
              <a:t>‹#›</a:t>
            </a:fld>
            <a:endParaRPr kumimoji="1" lang="ja-JP" altLang="en-US"/>
          </a:p>
        </p:txBody>
      </p:sp>
    </p:spTree>
    <p:extLst>
      <p:ext uri="{BB962C8B-B14F-4D97-AF65-F5344CB8AC3E}">
        <p14:creationId xmlns:p14="http://schemas.microsoft.com/office/powerpoint/2010/main" val="8922590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2389717" y="4800601"/>
            <a:ext cx="7315200" cy="566739"/>
          </a:xfrm>
        </p:spPr>
        <p:txBody>
          <a:bodyPr anchor="b"/>
          <a:lstStyle>
            <a:lvl1pPr algn="l">
              <a:defRPr sz="2000" b="1"/>
            </a:lvl1pPr>
          </a:lstStyle>
          <a:p>
            <a:r>
              <a:rPr kumimoji="1" lang="ja-JP" altLang="en-US"/>
              <a:t>マスター タイトルの書式設定</a:t>
            </a:r>
          </a:p>
        </p:txBody>
      </p:sp>
      <p:sp>
        <p:nvSpPr>
          <p:cNvPr id="3" name="図プレースホルダー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2389717" y="5367339"/>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CBA33B73-FF40-44B0-B4FC-82AD62068022}" type="datetime1">
              <a:rPr kumimoji="1" lang="ja-JP" altLang="en-US" smtClean="0"/>
              <a:t>2025/5/15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6E100B3-9BC0-419A-B016-C0EDA7D3E2A7}" type="slidenum">
              <a:rPr kumimoji="1" lang="ja-JP" altLang="en-US" smtClean="0"/>
              <a:t>‹#›</a:t>
            </a:fld>
            <a:endParaRPr kumimoji="1" lang="ja-JP" altLang="en-US"/>
          </a:p>
        </p:txBody>
      </p:sp>
    </p:spTree>
    <p:extLst>
      <p:ext uri="{BB962C8B-B14F-4D97-AF65-F5344CB8AC3E}">
        <p14:creationId xmlns:p14="http://schemas.microsoft.com/office/powerpoint/2010/main" val="35522399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615BA1C3-6C07-4AE1-B3E4-1AF7DD85FAE7}" type="datetime1">
              <a:rPr kumimoji="1" lang="ja-JP" altLang="en-US" smtClean="0"/>
              <a:t>2025/5/15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6E100B3-9BC0-419A-B016-C0EDA7D3E2A7}" type="slidenum">
              <a:rPr kumimoji="1" lang="ja-JP" altLang="en-US" smtClean="0"/>
              <a:t>‹#›</a:t>
            </a:fld>
            <a:endParaRPr kumimoji="1" lang="ja-JP" altLang="en-US"/>
          </a:p>
        </p:txBody>
      </p:sp>
    </p:spTree>
    <p:extLst>
      <p:ext uri="{BB962C8B-B14F-4D97-AF65-F5344CB8AC3E}">
        <p14:creationId xmlns:p14="http://schemas.microsoft.com/office/powerpoint/2010/main" val="23369059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839200" y="274640"/>
            <a:ext cx="2743200" cy="5851525"/>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609600" y="274640"/>
            <a:ext cx="8026400" cy="5851525"/>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1B2F2574-70AA-439B-B843-E28020FB0B73}" type="datetime1">
              <a:rPr kumimoji="1" lang="ja-JP" altLang="en-US" smtClean="0"/>
              <a:t>2025/5/15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6E100B3-9BC0-419A-B016-C0EDA7D3E2A7}" type="slidenum">
              <a:rPr kumimoji="1" lang="ja-JP" altLang="en-US" smtClean="0"/>
              <a:t>‹#›</a:t>
            </a:fld>
            <a:endParaRPr kumimoji="1" lang="ja-JP" altLang="en-US"/>
          </a:p>
        </p:txBody>
      </p:sp>
    </p:spTree>
    <p:extLst>
      <p:ext uri="{BB962C8B-B14F-4D97-AF65-F5344CB8AC3E}">
        <p14:creationId xmlns:p14="http://schemas.microsoft.com/office/powerpoint/2010/main" val="3260021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B1A80-4F1B-8574-6E43-2158693A6F7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7662BC8-205D-8971-04F4-BA1D3864E366}"/>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161B7AA-C7EF-4F05-EF75-D1B14D2C27EF}"/>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5A8FF7FB-95B0-33D1-0161-91EA11DF62BB}"/>
              </a:ext>
            </a:extLst>
          </p:cNvPr>
          <p:cNvSpPr>
            <a:spLocks noGrp="1"/>
          </p:cNvSpPr>
          <p:nvPr>
            <p:ph type="dt" sz="half" idx="10"/>
          </p:nvPr>
        </p:nvSpPr>
        <p:spPr/>
        <p:txBody>
          <a:bodyPr/>
          <a:lstStyle/>
          <a:p>
            <a:fld id="{6D76D41D-E610-45CB-BFDE-F96A2543F750}" type="datetimeFigureOut">
              <a:rPr kumimoji="1" lang="ja-JP" altLang="en-US" smtClean="0"/>
              <a:t>2025/5/15</a:t>
            </a:fld>
            <a:endParaRPr kumimoji="1" lang="ja-JP" altLang="en-US"/>
          </a:p>
        </p:txBody>
      </p:sp>
      <p:sp>
        <p:nvSpPr>
          <p:cNvPr id="6" name="フッター プレースホルダー 5">
            <a:extLst>
              <a:ext uri="{FF2B5EF4-FFF2-40B4-BE49-F238E27FC236}">
                <a16:creationId xmlns:a16="http://schemas.microsoft.com/office/drawing/2014/main" id="{9C1BB87B-0A3A-F715-2C87-9456DF45789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F875589-C855-556A-4618-7734DE4862C1}"/>
              </a:ext>
            </a:extLst>
          </p:cNvPr>
          <p:cNvSpPr>
            <a:spLocks noGrp="1"/>
          </p:cNvSpPr>
          <p:nvPr>
            <p:ph type="sldNum" sz="quarter" idx="12"/>
          </p:nvPr>
        </p:nvSpPr>
        <p:spPr/>
        <p:txBody>
          <a:bodyPr/>
          <a:lstStyle/>
          <a:p>
            <a:fld id="{C27C4448-9EE2-40B2-A0E9-81F63CE5D492}" type="slidenum">
              <a:rPr kumimoji="1" lang="ja-JP" altLang="en-US" smtClean="0"/>
              <a:t>‹#›</a:t>
            </a:fld>
            <a:endParaRPr kumimoji="1" lang="ja-JP" altLang="en-US"/>
          </a:p>
        </p:txBody>
      </p:sp>
    </p:spTree>
    <p:extLst>
      <p:ext uri="{BB962C8B-B14F-4D97-AF65-F5344CB8AC3E}">
        <p14:creationId xmlns:p14="http://schemas.microsoft.com/office/powerpoint/2010/main" val="2862555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5C3705-35D1-00B2-BFBA-0B24F94AF29D}"/>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B0C41F9-8F96-F942-E481-C2A52DCCE9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C692E559-5761-3491-5E47-4415AAE620B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22BF8B27-CB82-25FF-C5C1-268FD10B21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C256305A-18E0-72DE-8817-60880DAADC76}"/>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05CD3FAF-2A4D-A37F-EEF3-584BD1F79A2B}"/>
              </a:ext>
            </a:extLst>
          </p:cNvPr>
          <p:cNvSpPr>
            <a:spLocks noGrp="1"/>
          </p:cNvSpPr>
          <p:nvPr>
            <p:ph type="dt" sz="half" idx="10"/>
          </p:nvPr>
        </p:nvSpPr>
        <p:spPr/>
        <p:txBody>
          <a:bodyPr/>
          <a:lstStyle/>
          <a:p>
            <a:fld id="{6D76D41D-E610-45CB-BFDE-F96A2543F750}" type="datetimeFigureOut">
              <a:rPr kumimoji="1" lang="ja-JP" altLang="en-US" smtClean="0"/>
              <a:t>2025/5/15</a:t>
            </a:fld>
            <a:endParaRPr kumimoji="1" lang="ja-JP" altLang="en-US"/>
          </a:p>
        </p:txBody>
      </p:sp>
      <p:sp>
        <p:nvSpPr>
          <p:cNvPr id="8" name="フッター プレースホルダー 7">
            <a:extLst>
              <a:ext uri="{FF2B5EF4-FFF2-40B4-BE49-F238E27FC236}">
                <a16:creationId xmlns:a16="http://schemas.microsoft.com/office/drawing/2014/main" id="{D1A038B2-89BE-74F9-C532-B961390EB052}"/>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E4CED6DB-02F3-D021-9D0A-2229AEAAD7B6}"/>
              </a:ext>
            </a:extLst>
          </p:cNvPr>
          <p:cNvSpPr>
            <a:spLocks noGrp="1"/>
          </p:cNvSpPr>
          <p:nvPr>
            <p:ph type="sldNum" sz="quarter" idx="12"/>
          </p:nvPr>
        </p:nvSpPr>
        <p:spPr/>
        <p:txBody>
          <a:bodyPr/>
          <a:lstStyle/>
          <a:p>
            <a:fld id="{C27C4448-9EE2-40B2-A0E9-81F63CE5D492}" type="slidenum">
              <a:rPr kumimoji="1" lang="ja-JP" altLang="en-US" smtClean="0"/>
              <a:t>‹#›</a:t>
            </a:fld>
            <a:endParaRPr kumimoji="1" lang="ja-JP" altLang="en-US"/>
          </a:p>
        </p:txBody>
      </p:sp>
    </p:spTree>
    <p:extLst>
      <p:ext uri="{BB962C8B-B14F-4D97-AF65-F5344CB8AC3E}">
        <p14:creationId xmlns:p14="http://schemas.microsoft.com/office/powerpoint/2010/main" val="319788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E29D71-2326-129B-D7E5-56901864D2B2}"/>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66521F5C-F8A6-0251-62D2-DC9E4248EFD1}"/>
              </a:ext>
            </a:extLst>
          </p:cNvPr>
          <p:cNvSpPr>
            <a:spLocks noGrp="1"/>
          </p:cNvSpPr>
          <p:nvPr>
            <p:ph type="dt" sz="half" idx="10"/>
          </p:nvPr>
        </p:nvSpPr>
        <p:spPr/>
        <p:txBody>
          <a:bodyPr/>
          <a:lstStyle/>
          <a:p>
            <a:fld id="{6D76D41D-E610-45CB-BFDE-F96A2543F750}" type="datetimeFigureOut">
              <a:rPr kumimoji="1" lang="ja-JP" altLang="en-US" smtClean="0"/>
              <a:t>2025/5/15</a:t>
            </a:fld>
            <a:endParaRPr kumimoji="1" lang="ja-JP" altLang="en-US"/>
          </a:p>
        </p:txBody>
      </p:sp>
      <p:sp>
        <p:nvSpPr>
          <p:cNvPr id="4" name="フッター プレースホルダー 3">
            <a:extLst>
              <a:ext uri="{FF2B5EF4-FFF2-40B4-BE49-F238E27FC236}">
                <a16:creationId xmlns:a16="http://schemas.microsoft.com/office/drawing/2014/main" id="{AE0483C4-7A6D-E615-A4FB-10FAFE212FD0}"/>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99736C77-D7B2-526D-3FC8-7EE3BEC3A781}"/>
              </a:ext>
            </a:extLst>
          </p:cNvPr>
          <p:cNvSpPr>
            <a:spLocks noGrp="1"/>
          </p:cNvSpPr>
          <p:nvPr>
            <p:ph type="sldNum" sz="quarter" idx="12"/>
          </p:nvPr>
        </p:nvSpPr>
        <p:spPr/>
        <p:txBody>
          <a:bodyPr/>
          <a:lstStyle/>
          <a:p>
            <a:fld id="{C27C4448-9EE2-40B2-A0E9-81F63CE5D492}" type="slidenum">
              <a:rPr kumimoji="1" lang="ja-JP" altLang="en-US" smtClean="0"/>
              <a:t>‹#›</a:t>
            </a:fld>
            <a:endParaRPr kumimoji="1" lang="ja-JP" altLang="en-US"/>
          </a:p>
        </p:txBody>
      </p:sp>
    </p:spTree>
    <p:extLst>
      <p:ext uri="{BB962C8B-B14F-4D97-AF65-F5344CB8AC3E}">
        <p14:creationId xmlns:p14="http://schemas.microsoft.com/office/powerpoint/2010/main" val="290751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2CB16B71-C9C6-FE75-D185-B778CD3A3CC3}"/>
              </a:ext>
            </a:extLst>
          </p:cNvPr>
          <p:cNvSpPr>
            <a:spLocks noGrp="1"/>
          </p:cNvSpPr>
          <p:nvPr>
            <p:ph type="dt" sz="half" idx="10"/>
          </p:nvPr>
        </p:nvSpPr>
        <p:spPr/>
        <p:txBody>
          <a:bodyPr/>
          <a:lstStyle/>
          <a:p>
            <a:fld id="{6D76D41D-E610-45CB-BFDE-F96A2543F750}" type="datetimeFigureOut">
              <a:rPr kumimoji="1" lang="ja-JP" altLang="en-US" smtClean="0"/>
              <a:t>2025/5/15</a:t>
            </a:fld>
            <a:endParaRPr kumimoji="1" lang="ja-JP" altLang="en-US"/>
          </a:p>
        </p:txBody>
      </p:sp>
      <p:sp>
        <p:nvSpPr>
          <p:cNvPr id="3" name="フッター プレースホルダー 2">
            <a:extLst>
              <a:ext uri="{FF2B5EF4-FFF2-40B4-BE49-F238E27FC236}">
                <a16:creationId xmlns:a16="http://schemas.microsoft.com/office/drawing/2014/main" id="{E922606A-4216-7F01-AD06-30B08C5CC577}"/>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7AA1FD8-7C85-C6ED-4342-4BA8DE31633F}"/>
              </a:ext>
            </a:extLst>
          </p:cNvPr>
          <p:cNvSpPr>
            <a:spLocks noGrp="1"/>
          </p:cNvSpPr>
          <p:nvPr>
            <p:ph type="sldNum" sz="quarter" idx="12"/>
          </p:nvPr>
        </p:nvSpPr>
        <p:spPr/>
        <p:txBody>
          <a:bodyPr/>
          <a:lstStyle/>
          <a:p>
            <a:fld id="{C27C4448-9EE2-40B2-A0E9-81F63CE5D492}" type="slidenum">
              <a:rPr kumimoji="1" lang="ja-JP" altLang="en-US" smtClean="0"/>
              <a:t>‹#›</a:t>
            </a:fld>
            <a:endParaRPr kumimoji="1" lang="ja-JP" altLang="en-US"/>
          </a:p>
        </p:txBody>
      </p:sp>
    </p:spTree>
    <p:extLst>
      <p:ext uri="{BB962C8B-B14F-4D97-AF65-F5344CB8AC3E}">
        <p14:creationId xmlns:p14="http://schemas.microsoft.com/office/powerpoint/2010/main" val="205233518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F427A2-7B20-5953-EF69-BC38552132D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54EB74D-B854-DF6E-F15C-C1E573319D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64FBED09-933A-1969-84CF-6E60ED054D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3D22705F-733A-C881-9D3A-2FE4C3D89158}"/>
              </a:ext>
            </a:extLst>
          </p:cNvPr>
          <p:cNvSpPr>
            <a:spLocks noGrp="1"/>
          </p:cNvSpPr>
          <p:nvPr>
            <p:ph type="dt" sz="half" idx="10"/>
          </p:nvPr>
        </p:nvSpPr>
        <p:spPr/>
        <p:txBody>
          <a:bodyPr/>
          <a:lstStyle/>
          <a:p>
            <a:fld id="{6D76D41D-E610-45CB-BFDE-F96A2543F750}" type="datetimeFigureOut">
              <a:rPr kumimoji="1" lang="ja-JP" altLang="en-US" smtClean="0"/>
              <a:t>2025/5/15</a:t>
            </a:fld>
            <a:endParaRPr kumimoji="1" lang="ja-JP" altLang="en-US"/>
          </a:p>
        </p:txBody>
      </p:sp>
      <p:sp>
        <p:nvSpPr>
          <p:cNvPr id="6" name="フッター プレースホルダー 5">
            <a:extLst>
              <a:ext uri="{FF2B5EF4-FFF2-40B4-BE49-F238E27FC236}">
                <a16:creationId xmlns:a16="http://schemas.microsoft.com/office/drawing/2014/main" id="{0A2B5EB2-E4EB-7C4D-AC6C-5CE4137E625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F47612C-98F1-477F-F783-43278D53626E}"/>
              </a:ext>
            </a:extLst>
          </p:cNvPr>
          <p:cNvSpPr>
            <a:spLocks noGrp="1"/>
          </p:cNvSpPr>
          <p:nvPr>
            <p:ph type="sldNum" sz="quarter" idx="12"/>
          </p:nvPr>
        </p:nvSpPr>
        <p:spPr/>
        <p:txBody>
          <a:bodyPr/>
          <a:lstStyle/>
          <a:p>
            <a:fld id="{C27C4448-9EE2-40B2-A0E9-81F63CE5D492}" type="slidenum">
              <a:rPr kumimoji="1" lang="ja-JP" altLang="en-US" smtClean="0"/>
              <a:t>‹#›</a:t>
            </a:fld>
            <a:endParaRPr kumimoji="1" lang="ja-JP" altLang="en-US"/>
          </a:p>
        </p:txBody>
      </p:sp>
    </p:spTree>
    <p:extLst>
      <p:ext uri="{BB962C8B-B14F-4D97-AF65-F5344CB8AC3E}">
        <p14:creationId xmlns:p14="http://schemas.microsoft.com/office/powerpoint/2010/main" val="16157756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FF9FF6-6FFB-4E9D-5A82-FBEF4CFC00A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56B4E3CD-CCA3-A3C9-18CF-240DED4EEA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F014B28-79A1-042E-0605-35FFE62055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4093A91-FFD6-D8E2-CADF-4B58217D0EF7}"/>
              </a:ext>
            </a:extLst>
          </p:cNvPr>
          <p:cNvSpPr>
            <a:spLocks noGrp="1"/>
          </p:cNvSpPr>
          <p:nvPr>
            <p:ph type="dt" sz="half" idx="10"/>
          </p:nvPr>
        </p:nvSpPr>
        <p:spPr/>
        <p:txBody>
          <a:bodyPr/>
          <a:lstStyle/>
          <a:p>
            <a:fld id="{6D76D41D-E610-45CB-BFDE-F96A2543F750}" type="datetimeFigureOut">
              <a:rPr kumimoji="1" lang="ja-JP" altLang="en-US" smtClean="0"/>
              <a:t>2025/5/15</a:t>
            </a:fld>
            <a:endParaRPr kumimoji="1" lang="ja-JP" altLang="en-US"/>
          </a:p>
        </p:txBody>
      </p:sp>
      <p:sp>
        <p:nvSpPr>
          <p:cNvPr id="6" name="フッター プレースホルダー 5">
            <a:extLst>
              <a:ext uri="{FF2B5EF4-FFF2-40B4-BE49-F238E27FC236}">
                <a16:creationId xmlns:a16="http://schemas.microsoft.com/office/drawing/2014/main" id="{13EB0AA4-3425-BBC5-E50B-5A7815B9633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1F86722-6783-AE9C-1C1E-612FB639F8C5}"/>
              </a:ext>
            </a:extLst>
          </p:cNvPr>
          <p:cNvSpPr>
            <a:spLocks noGrp="1"/>
          </p:cNvSpPr>
          <p:nvPr>
            <p:ph type="sldNum" sz="quarter" idx="12"/>
          </p:nvPr>
        </p:nvSpPr>
        <p:spPr/>
        <p:txBody>
          <a:bodyPr/>
          <a:lstStyle/>
          <a:p>
            <a:fld id="{C27C4448-9EE2-40B2-A0E9-81F63CE5D492}" type="slidenum">
              <a:rPr kumimoji="1" lang="ja-JP" altLang="en-US" smtClean="0"/>
              <a:t>‹#›</a:t>
            </a:fld>
            <a:endParaRPr kumimoji="1" lang="ja-JP" altLang="en-US"/>
          </a:p>
        </p:txBody>
      </p:sp>
    </p:spTree>
    <p:extLst>
      <p:ext uri="{BB962C8B-B14F-4D97-AF65-F5344CB8AC3E}">
        <p14:creationId xmlns:p14="http://schemas.microsoft.com/office/powerpoint/2010/main" val="3376438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4ED75F0D-3AC9-D2C1-D309-292B866495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285B38C-D012-826D-5004-9597A21FEB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D7F2927-EAFC-A459-8C62-83BB7EB7F8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D76D41D-E610-45CB-BFDE-F96A2543F750}" type="datetimeFigureOut">
              <a:rPr kumimoji="1" lang="ja-JP" altLang="en-US" smtClean="0"/>
              <a:t>2025/5/15</a:t>
            </a:fld>
            <a:endParaRPr kumimoji="1" lang="ja-JP" altLang="en-US"/>
          </a:p>
        </p:txBody>
      </p:sp>
      <p:sp>
        <p:nvSpPr>
          <p:cNvPr id="5" name="フッター プレースホルダー 4">
            <a:extLst>
              <a:ext uri="{FF2B5EF4-FFF2-40B4-BE49-F238E27FC236}">
                <a16:creationId xmlns:a16="http://schemas.microsoft.com/office/drawing/2014/main" id="{74E4B913-0907-8C0C-CD11-1DDE1EB5D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1B37E997-BE16-5DAE-3C5F-C243A08EA3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27C4448-9EE2-40B2-A0E9-81F63CE5D492}" type="slidenum">
              <a:rPr kumimoji="1" lang="ja-JP" altLang="en-US" smtClean="0"/>
              <a:t>‹#›</a:t>
            </a:fld>
            <a:endParaRPr kumimoji="1" lang="ja-JP" altLang="en-US"/>
          </a:p>
        </p:txBody>
      </p:sp>
    </p:spTree>
    <p:extLst>
      <p:ext uri="{BB962C8B-B14F-4D97-AF65-F5344CB8AC3E}">
        <p14:creationId xmlns:p14="http://schemas.microsoft.com/office/powerpoint/2010/main" val="36010954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6DD79BC-73DC-BE97-9630-EC98BCA1EB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CAF0071-A36D-662D-9092-0E554E334A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1A43703-DA75-B041-E644-F20E7A686F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50B9D7-0E99-4AE7-913A-4EB712856277}" type="datetime1">
              <a:rPr kumimoji="1" lang="ja-JP" altLang="en-US" smtClean="0"/>
              <a:t>2025/5/15</a:t>
            </a:fld>
            <a:endParaRPr kumimoji="1" lang="ja-JP" altLang="en-US"/>
          </a:p>
        </p:txBody>
      </p:sp>
      <p:sp>
        <p:nvSpPr>
          <p:cNvPr id="5" name="フッター プレースホルダー 4">
            <a:extLst>
              <a:ext uri="{FF2B5EF4-FFF2-40B4-BE49-F238E27FC236}">
                <a16:creationId xmlns:a16="http://schemas.microsoft.com/office/drawing/2014/main" id="{15E592B5-1CE9-A8F9-AD63-924AB7C3CD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45958DA6-A731-1F39-C047-BCD16BEF70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FC4544-5710-4D77-B926-0B4D2C9DC840}" type="slidenum">
              <a:rPr kumimoji="1" lang="ja-JP" altLang="en-US" smtClean="0"/>
              <a:t>‹#›</a:t>
            </a:fld>
            <a:endParaRPr kumimoji="1" lang="ja-JP" altLang="en-US"/>
          </a:p>
        </p:txBody>
      </p:sp>
    </p:spTree>
    <p:extLst>
      <p:ext uri="{BB962C8B-B14F-4D97-AF65-F5344CB8AC3E}">
        <p14:creationId xmlns:p14="http://schemas.microsoft.com/office/powerpoint/2010/main" val="29857723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609600" y="1600202"/>
            <a:ext cx="10972800" cy="4525963"/>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69E463-128C-473D-A174-AE214F52EB05}" type="datetime1">
              <a:rPr kumimoji="1" lang="ja-JP" altLang="en-US" smtClean="0"/>
              <a:t>2025/5/15</a:t>
            </a:fld>
            <a:endParaRPr kumimoji="1" lang="ja-JP" altLang="en-US"/>
          </a:p>
        </p:txBody>
      </p:sp>
      <p:sp>
        <p:nvSpPr>
          <p:cNvPr id="5" name="フッター プレースホルダー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E100B3-9BC0-419A-B016-C0EDA7D3E2A7}" type="slidenum">
              <a:rPr kumimoji="1" lang="ja-JP" altLang="en-US" smtClean="0"/>
              <a:t>‹#›</a:t>
            </a:fld>
            <a:endParaRPr kumimoji="1" lang="ja-JP" altLang="en-US"/>
          </a:p>
        </p:txBody>
      </p:sp>
    </p:spTree>
    <p:extLst>
      <p:ext uri="{BB962C8B-B14F-4D97-AF65-F5344CB8AC3E}">
        <p14:creationId xmlns:p14="http://schemas.microsoft.com/office/powerpoint/2010/main" val="369768201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3.xml"/><Relationship Id="rId1" Type="http://schemas.openxmlformats.org/officeDocument/2006/relationships/slideLayout" Target="../slideLayouts/slideLayout28.xml"/><Relationship Id="rId5" Type="http://schemas.openxmlformats.org/officeDocument/2006/relationships/image" Target="../media/image31.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8.xml"/><Relationship Id="rId4" Type="http://schemas.openxmlformats.org/officeDocument/2006/relationships/image" Target="../media/image29.emf"/></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6.xml"/><Relationship Id="rId1" Type="http://schemas.openxmlformats.org/officeDocument/2006/relationships/slideLayout" Target="../slideLayouts/slideLayout28.xml"/><Relationship Id="rId5" Type="http://schemas.openxmlformats.org/officeDocument/2006/relationships/image" Target="../media/image33.tiff"/><Relationship Id="rId4" Type="http://schemas.openxmlformats.org/officeDocument/2006/relationships/image" Target="../media/image32.tiff"/></Relationships>
</file>

<file path=ppt/slides/_rels/slide1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7.xml"/><Relationship Id="rId1" Type="http://schemas.openxmlformats.org/officeDocument/2006/relationships/slideLayout" Target="../slideLayouts/slideLayout28.xml"/><Relationship Id="rId6" Type="http://schemas.openxmlformats.org/officeDocument/2006/relationships/image" Target="../media/image32.tiff"/><Relationship Id="rId5" Type="http://schemas.openxmlformats.org/officeDocument/2006/relationships/image" Target="../media/image33.tiff"/><Relationship Id="rId4" Type="http://schemas.openxmlformats.org/officeDocument/2006/relationships/image" Target="../media/image35.emf"/></Relationships>
</file>

<file path=ppt/slides/_rels/slide19.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36.emf"/><Relationship Id="rId7" Type="http://schemas.openxmlformats.org/officeDocument/2006/relationships/image" Target="../media/image40.emf"/><Relationship Id="rId2" Type="http://schemas.openxmlformats.org/officeDocument/2006/relationships/notesSlide" Target="../notesSlides/notesSlide18.xml"/><Relationship Id="rId1" Type="http://schemas.openxmlformats.org/officeDocument/2006/relationships/slideLayout" Target="../slideLayouts/slideLayout28.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 Id="rId9" Type="http://schemas.openxmlformats.org/officeDocument/2006/relationships/image" Target="../media/image42.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image" Target="../media/image44.png"/><Relationship Id="rId7" Type="http://schemas.openxmlformats.org/officeDocument/2006/relationships/image" Target="../media/image48.emf"/><Relationship Id="rId2" Type="http://schemas.openxmlformats.org/officeDocument/2006/relationships/notesSlide" Target="../notesSlides/notesSlide21.xml"/><Relationship Id="rId1" Type="http://schemas.openxmlformats.org/officeDocument/2006/relationships/slideLayout" Target="../slideLayouts/slideLayout28.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8.xml"/><Relationship Id="rId6" Type="http://schemas.openxmlformats.org/officeDocument/2006/relationships/image" Target="../media/image46.png"/><Relationship Id="rId5" Type="http://schemas.openxmlformats.org/officeDocument/2006/relationships/image" Target="../media/image52.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image" Target="../media/image53.png"/><Relationship Id="rId7" Type="http://schemas.openxmlformats.org/officeDocument/2006/relationships/image" Target="../media/image57.emf"/><Relationship Id="rId2" Type="http://schemas.openxmlformats.org/officeDocument/2006/relationships/notesSlide" Target="../notesSlides/notesSlide23.xml"/><Relationship Id="rId1" Type="http://schemas.openxmlformats.org/officeDocument/2006/relationships/slideLayout" Target="../slideLayouts/slideLayout28.xml"/><Relationship Id="rId6" Type="http://schemas.openxmlformats.org/officeDocument/2006/relationships/image" Target="../media/image56.emf"/><Relationship Id="rId11" Type="http://schemas.openxmlformats.org/officeDocument/2006/relationships/image" Target="../media/image59.wmf"/><Relationship Id="rId5" Type="http://schemas.openxmlformats.org/officeDocument/2006/relationships/image" Target="../media/image55.emf"/><Relationship Id="rId10" Type="http://schemas.openxmlformats.org/officeDocument/2006/relationships/oleObject" Target="../embeddings/oleObject2.bin"/><Relationship Id="rId4" Type="http://schemas.openxmlformats.org/officeDocument/2006/relationships/image" Target="../media/image54.emf"/><Relationship Id="rId9" Type="http://schemas.openxmlformats.org/officeDocument/2006/relationships/image" Target="../media/image58.wmf"/></Relationships>
</file>

<file path=ppt/slides/_rels/slide25.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gif"/><Relationship Id="rId2" Type="http://schemas.openxmlformats.org/officeDocument/2006/relationships/notesSlide" Target="../notesSlides/notesSlide4.xml"/><Relationship Id="rId1" Type="http://schemas.openxmlformats.org/officeDocument/2006/relationships/slideLayout" Target="../slideLayouts/slideLayout28.xml"/><Relationship Id="rId6" Type="http://schemas.openxmlformats.org/officeDocument/2006/relationships/image" Target="../media/image4.gif"/><Relationship Id="rId5" Type="http://schemas.openxmlformats.org/officeDocument/2006/relationships/image" Target="../media/image3.jpeg"/><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media" Target="../media/media2.mp4"/><Relationship Id="rId7" Type="http://schemas.openxmlformats.org/officeDocument/2006/relationships/image" Target="../media/image1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6.xml"/><Relationship Id="rId5" Type="http://schemas.openxmlformats.org/officeDocument/2006/relationships/slideLayout" Target="../slideLayouts/slideLayout28.xml"/><Relationship Id="rId4" Type="http://schemas.openxmlformats.org/officeDocument/2006/relationships/video" Target="../media/media2.mp4"/><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8.xml"/><Relationship Id="rId4" Type="http://schemas.openxmlformats.org/officeDocument/2006/relationships/image" Target="../media/image1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AFF811-FCF0-E8E5-0710-820E35059497}"/>
              </a:ext>
            </a:extLst>
          </p:cNvPr>
          <p:cNvSpPr>
            <a:spLocks noGrp="1"/>
          </p:cNvSpPr>
          <p:nvPr>
            <p:ph type="ctrTitle"/>
          </p:nvPr>
        </p:nvSpPr>
        <p:spPr>
          <a:xfrm>
            <a:off x="63500" y="1041400"/>
            <a:ext cx="12065000" cy="2387600"/>
          </a:xfrm>
        </p:spPr>
        <p:txBody>
          <a:bodyPr>
            <a:normAutofit fontScale="90000"/>
          </a:bodyPr>
          <a:lstStyle/>
          <a:p>
            <a:r>
              <a:rPr kumimoji="1" lang="en-US" altLang="ja-JP" b="1" dirty="0">
                <a:solidFill>
                  <a:srgbClr val="3333CC"/>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Mesoscale convective systems and </a:t>
            </a:r>
            <a:br>
              <a:rPr kumimoji="1" lang="en-US" altLang="ja-JP" b="1" dirty="0">
                <a:solidFill>
                  <a:srgbClr val="3333CC"/>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br>
            <a:r>
              <a:rPr kumimoji="1" lang="en-US" altLang="ja-JP" b="1" dirty="0">
                <a:solidFill>
                  <a:srgbClr val="3333CC"/>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Global Precipitation Measurement (GPM)</a:t>
            </a:r>
            <a:endParaRPr kumimoji="1" lang="ja-JP" altLang="en-US" b="1" dirty="0">
              <a:solidFill>
                <a:srgbClr val="3333CC"/>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 name="字幕 2">
            <a:extLst>
              <a:ext uri="{FF2B5EF4-FFF2-40B4-BE49-F238E27FC236}">
                <a16:creationId xmlns:a16="http://schemas.microsoft.com/office/drawing/2014/main" id="{76CFCAC4-55F6-8F8C-763F-A821D1353DA9}"/>
              </a:ext>
            </a:extLst>
          </p:cNvPr>
          <p:cNvSpPr>
            <a:spLocks noGrp="1"/>
          </p:cNvSpPr>
          <p:nvPr>
            <p:ph type="subTitle" idx="1"/>
          </p:nvPr>
        </p:nvSpPr>
        <p:spPr>
          <a:xfrm>
            <a:off x="1524000" y="3962400"/>
            <a:ext cx="9144000" cy="2027238"/>
          </a:xfrm>
        </p:spPr>
        <p:txBody>
          <a:bodyPr>
            <a:normAutofit/>
          </a:bodyPr>
          <a:lstStyle/>
          <a:p>
            <a:r>
              <a:rPr kumimoji="1" lang="en-US" altLang="ja-JP" sz="3200" dirty="0">
                <a:latin typeface="Calibri" panose="020F0502020204030204" pitchFamily="34" charset="0"/>
                <a:ea typeface="Calibri" panose="020F0502020204030204" pitchFamily="34" charset="0"/>
                <a:cs typeface="Calibri" panose="020F0502020204030204" pitchFamily="34" charset="0"/>
              </a:rPr>
              <a:t>Chie Yokoyama</a:t>
            </a:r>
          </a:p>
          <a:p>
            <a:r>
              <a:rPr lang="en-US" altLang="ja-JP" sz="3200" dirty="0">
                <a:latin typeface="Calibri" panose="020F0502020204030204" pitchFamily="34" charset="0"/>
                <a:ea typeface="Calibri" panose="020F0502020204030204" pitchFamily="34" charset="0"/>
                <a:cs typeface="Calibri" panose="020F0502020204030204" pitchFamily="34" charset="0"/>
              </a:rPr>
              <a:t>Atmosphere and Ocean Research Institute (AORI), </a:t>
            </a:r>
            <a:br>
              <a:rPr lang="en-US" altLang="ja-JP" sz="3200" dirty="0">
                <a:latin typeface="Calibri" panose="020F0502020204030204" pitchFamily="34" charset="0"/>
                <a:ea typeface="Calibri" panose="020F0502020204030204" pitchFamily="34" charset="0"/>
                <a:cs typeface="Calibri" panose="020F0502020204030204" pitchFamily="34" charset="0"/>
              </a:rPr>
            </a:br>
            <a:r>
              <a:rPr lang="en-US" altLang="ja-JP" sz="3200" dirty="0">
                <a:latin typeface="Calibri" panose="020F0502020204030204" pitchFamily="34" charset="0"/>
                <a:ea typeface="Calibri" panose="020F0502020204030204" pitchFamily="34" charset="0"/>
                <a:cs typeface="Calibri" panose="020F0502020204030204" pitchFamily="34" charset="0"/>
              </a:rPr>
              <a:t>The University of Tokyo</a:t>
            </a:r>
          </a:p>
        </p:txBody>
      </p:sp>
      <p:sp>
        <p:nvSpPr>
          <p:cNvPr id="4" name="テキスト ボックス 3">
            <a:extLst>
              <a:ext uri="{FF2B5EF4-FFF2-40B4-BE49-F238E27FC236}">
                <a16:creationId xmlns:a16="http://schemas.microsoft.com/office/drawing/2014/main" id="{F1569297-EF0D-90A7-49B6-7EBCA1A8C5EC}"/>
              </a:ext>
            </a:extLst>
          </p:cNvPr>
          <p:cNvSpPr txBox="1"/>
          <p:nvPr/>
        </p:nvSpPr>
        <p:spPr>
          <a:xfrm>
            <a:off x="2891981" y="6056981"/>
            <a:ext cx="6408037" cy="707886"/>
          </a:xfrm>
          <a:prstGeom prst="rect">
            <a:avLst/>
          </a:prstGeom>
          <a:noFill/>
        </p:spPr>
        <p:txBody>
          <a:bodyPr wrap="none" rtlCol="0">
            <a:spAutoFit/>
          </a:bodyPr>
          <a:lstStyle/>
          <a:p>
            <a:pPr algn="ctr"/>
            <a:r>
              <a:rPr kumimoji="1" lang="en-US" altLang="ja-JP" sz="2000" dirty="0">
                <a:latin typeface="Calibri" panose="020F0502020204030204" pitchFamily="34" charset="0"/>
                <a:ea typeface="Calibri" panose="020F0502020204030204" pitchFamily="34" charset="0"/>
                <a:cs typeface="Calibri" panose="020F0502020204030204" pitchFamily="34" charset="0"/>
              </a:rPr>
              <a:t>Keynote lecture for Global km-scale Hackathon, Tokyo Node</a:t>
            </a:r>
          </a:p>
          <a:p>
            <a:pPr algn="ctr"/>
            <a:r>
              <a:rPr kumimoji="1" lang="en-US" altLang="ja-JP" sz="2000" dirty="0">
                <a:latin typeface="Calibri" panose="020F0502020204030204" pitchFamily="34" charset="0"/>
                <a:ea typeface="Calibri" panose="020F0502020204030204" pitchFamily="34" charset="0"/>
                <a:cs typeface="Calibri" panose="020F0502020204030204" pitchFamily="34" charset="0"/>
              </a:rPr>
              <a:t>@AORI</a:t>
            </a:r>
            <a:r>
              <a:rPr lang="en-US" altLang="ja-JP" sz="2000" dirty="0">
                <a:latin typeface="Calibri" panose="020F0502020204030204" pitchFamily="34" charset="0"/>
                <a:ea typeface="Calibri" panose="020F0502020204030204" pitchFamily="34" charset="0"/>
                <a:cs typeface="Calibri" panose="020F0502020204030204" pitchFamily="34" charset="0"/>
              </a:rPr>
              <a:t>, the University of Tokyo on May 15, 2025</a:t>
            </a:r>
            <a:endParaRPr kumimoji="1" lang="ja-JP"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727282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41D32-A3EB-5832-1B29-B338AC51088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F430524-C919-934C-FBF0-3424D7953FBA}"/>
              </a:ext>
            </a:extLst>
          </p:cNvPr>
          <p:cNvSpPr>
            <a:spLocks noGrp="1"/>
          </p:cNvSpPr>
          <p:nvPr>
            <p:ph type="title"/>
          </p:nvPr>
        </p:nvSpPr>
        <p:spPr/>
        <p:txBody>
          <a:bodyPr>
            <a:normAutofit/>
          </a:bodyPr>
          <a:lstStyle/>
          <a:p>
            <a:r>
              <a:rPr kumimoji="1" lang="en-US" altLang="ja-JP" sz="2800" dirty="0"/>
              <a:t>  </a:t>
            </a:r>
            <a:r>
              <a:rPr lang="en-US" altLang="ja-JP" sz="2800" dirty="0"/>
              <a:t>A</a:t>
            </a:r>
            <a:r>
              <a:rPr kumimoji="1" lang="en-US" altLang="ja-JP" sz="2800" dirty="0"/>
              <a:t>nalysis of precipitation events (PEs)</a:t>
            </a:r>
            <a:endParaRPr kumimoji="1" lang="ja-JP" altLang="en-US" sz="2800" dirty="0"/>
          </a:p>
        </p:txBody>
      </p:sp>
      <p:sp>
        <p:nvSpPr>
          <p:cNvPr id="3" name="スライド番号プレースホルダー 2">
            <a:extLst>
              <a:ext uri="{FF2B5EF4-FFF2-40B4-BE49-F238E27FC236}">
                <a16:creationId xmlns:a16="http://schemas.microsoft.com/office/drawing/2014/main" id="{DAD2CE48-7F5B-B91D-ED67-BA9F51C81BEF}"/>
              </a:ext>
            </a:extLst>
          </p:cNvPr>
          <p:cNvSpPr>
            <a:spLocks noGrp="1"/>
          </p:cNvSpPr>
          <p:nvPr>
            <p:ph type="sldNum" sz="quarter" idx="12"/>
          </p:nvPr>
        </p:nvSpPr>
        <p:spPr/>
        <p:txBody>
          <a:bodyPr/>
          <a:lstStyle/>
          <a:p>
            <a:fld id="{46E100B3-9BC0-419A-B016-C0EDA7D3E2A7}" type="slidenum">
              <a:rPr kumimoji="1" lang="ja-JP" altLang="en-US" smtClean="0"/>
              <a:t>10</a:t>
            </a:fld>
            <a:endParaRPr kumimoji="1" lang="ja-JP" altLang="en-US" dirty="0"/>
          </a:p>
        </p:txBody>
      </p:sp>
      <p:sp>
        <p:nvSpPr>
          <p:cNvPr id="16" name="テキスト ボックス 15">
            <a:extLst>
              <a:ext uri="{FF2B5EF4-FFF2-40B4-BE49-F238E27FC236}">
                <a16:creationId xmlns:a16="http://schemas.microsoft.com/office/drawing/2014/main" id="{FEF20563-FBE5-BA41-8E67-0E0505516A4E}"/>
              </a:ext>
            </a:extLst>
          </p:cNvPr>
          <p:cNvSpPr txBox="1"/>
          <p:nvPr/>
        </p:nvSpPr>
        <p:spPr>
          <a:xfrm>
            <a:off x="97982" y="618308"/>
            <a:ext cx="12094018" cy="1015663"/>
          </a:xfrm>
          <a:prstGeom prst="rect">
            <a:avLst/>
          </a:prstGeom>
          <a:noFill/>
        </p:spPr>
        <p:txBody>
          <a:bodyPr wrap="square" rtlCol="0">
            <a:spAutoFit/>
          </a:bodyPr>
          <a:lstStyle/>
          <a:p>
            <a:pPr marL="285750" indent="-285750">
              <a:buFont typeface="Arial" panose="020B0604020202020204" pitchFamily="34" charset="0"/>
              <a:buChar char="•"/>
            </a:pPr>
            <a:r>
              <a:rPr lang="en-US" altLang="ja-JP" sz="2000" dirty="0"/>
              <a:t>A</a:t>
            </a:r>
            <a:r>
              <a:rPr kumimoji="1" lang="en-US" altLang="ja-JP" sz="2000" dirty="0"/>
              <a:t>n approach to </a:t>
            </a:r>
            <a:r>
              <a:rPr kumimoji="1" lang="en-US" altLang="ja-JP" sz="2000" dirty="0">
                <a:solidFill>
                  <a:srgbClr val="FF00FF"/>
                </a:solidFill>
              </a:rPr>
              <a:t>extract contiguous precipitation areas </a:t>
            </a:r>
            <a:r>
              <a:rPr kumimoji="1" lang="en-US" altLang="ja-JP" sz="2000" dirty="0"/>
              <a:t>and </a:t>
            </a:r>
            <a:r>
              <a:rPr kumimoji="1" lang="en-US" altLang="ja-JP" sz="2000" dirty="0">
                <a:solidFill>
                  <a:srgbClr val="FF00FF"/>
                </a:solidFill>
              </a:rPr>
              <a:t>analyze their characteristics</a:t>
            </a:r>
            <a:endParaRPr kumimoji="1" lang="en-US" altLang="ja-JP" sz="2000" dirty="0"/>
          </a:p>
          <a:p>
            <a:pPr marL="285750" indent="-285750">
              <a:buFont typeface="Arial" panose="020B0604020202020204" pitchFamily="34" charset="0"/>
              <a:buChar char="•"/>
            </a:pPr>
            <a:r>
              <a:rPr lang="en-US" altLang="ja-JP" sz="2000" dirty="0">
                <a:solidFill>
                  <a:srgbClr val="FF00FF"/>
                </a:solidFill>
              </a:rPr>
              <a:t>Easy to physically interpret relationships between precipitation and environments </a:t>
            </a:r>
            <a:r>
              <a:rPr lang="en-US" altLang="ja-JP" sz="2000" dirty="0"/>
              <a:t>than a pixel-by-pixel approach</a:t>
            </a:r>
          </a:p>
          <a:p>
            <a:pPr marL="285750" indent="-285750">
              <a:buFont typeface="Arial" panose="020B0604020202020204" pitchFamily="34" charset="0"/>
              <a:buChar char="•"/>
            </a:pPr>
            <a:r>
              <a:rPr lang="en-US" altLang="ja-JP" sz="2000" dirty="0">
                <a:solidFill>
                  <a:srgbClr val="FF00FF"/>
                </a:solidFill>
              </a:rPr>
              <a:t>PE</a:t>
            </a:r>
            <a:r>
              <a:rPr lang="en-US" altLang="ja-JP" sz="2000" dirty="0"/>
              <a:t>: defined by a contiguous area detected with a near-surface </a:t>
            </a:r>
            <a:r>
              <a:rPr lang="en-US" altLang="ja-JP" sz="2000" dirty="0" err="1"/>
              <a:t>precip</a:t>
            </a:r>
            <a:r>
              <a:rPr lang="en-US" altLang="ja-JP" sz="2000" dirty="0"/>
              <a:t>. rate </a:t>
            </a:r>
            <a:r>
              <a:rPr lang="ja-JP" altLang="en-US" sz="2000" dirty="0"/>
              <a:t>≥</a:t>
            </a:r>
            <a:r>
              <a:rPr lang="en-US" altLang="ja-JP" sz="2000" dirty="0"/>
              <a:t>0.5mm/h in this talk</a:t>
            </a:r>
            <a:endParaRPr kumimoji="1" lang="en-US" altLang="ja-JP" sz="2000" dirty="0"/>
          </a:p>
        </p:txBody>
      </p:sp>
      <p:sp>
        <p:nvSpPr>
          <p:cNvPr id="4" name="テキスト ボックス 3">
            <a:extLst>
              <a:ext uri="{FF2B5EF4-FFF2-40B4-BE49-F238E27FC236}">
                <a16:creationId xmlns:a16="http://schemas.microsoft.com/office/drawing/2014/main" id="{F4F5A228-B3BB-EEEA-909D-9CD5EE02BE66}"/>
              </a:ext>
            </a:extLst>
          </p:cNvPr>
          <p:cNvSpPr txBox="1"/>
          <p:nvPr/>
        </p:nvSpPr>
        <p:spPr>
          <a:xfrm>
            <a:off x="1952596" y="5929801"/>
            <a:ext cx="2505751" cy="369332"/>
          </a:xfrm>
          <a:prstGeom prst="rect">
            <a:avLst/>
          </a:prstGeom>
          <a:noFill/>
        </p:spPr>
        <p:txBody>
          <a:bodyPr wrap="none" rtlCol="0">
            <a:spAutoFit/>
          </a:bodyPr>
          <a:lstStyle/>
          <a:p>
            <a:r>
              <a:rPr lang="en-US" altLang="ja-JP" dirty="0">
                <a:solidFill>
                  <a:srgbClr val="C00000"/>
                </a:solidFill>
              </a:rPr>
              <a:t>“C</a:t>
            </a:r>
            <a:r>
              <a:rPr kumimoji="1" lang="en-US" altLang="ja-JP" dirty="0">
                <a:solidFill>
                  <a:srgbClr val="C00000"/>
                </a:solidFill>
              </a:rPr>
              <a:t>onvective, tall system”</a:t>
            </a:r>
            <a:endParaRPr kumimoji="1" lang="ja-JP" altLang="en-US" dirty="0">
              <a:solidFill>
                <a:srgbClr val="C00000"/>
              </a:solidFill>
            </a:endParaRPr>
          </a:p>
        </p:txBody>
      </p:sp>
      <p:grpSp>
        <p:nvGrpSpPr>
          <p:cNvPr id="56" name="グループ化 55">
            <a:extLst>
              <a:ext uri="{FF2B5EF4-FFF2-40B4-BE49-F238E27FC236}">
                <a16:creationId xmlns:a16="http://schemas.microsoft.com/office/drawing/2014/main" id="{BFABD373-0720-A960-0F8A-AE0106D05A58}"/>
              </a:ext>
            </a:extLst>
          </p:cNvPr>
          <p:cNvGrpSpPr/>
          <p:nvPr/>
        </p:nvGrpSpPr>
        <p:grpSpPr>
          <a:xfrm>
            <a:off x="1447211" y="1633971"/>
            <a:ext cx="3159539" cy="3333496"/>
            <a:chOff x="7612861" y="831256"/>
            <a:chExt cx="2509496" cy="2654076"/>
          </a:xfrm>
        </p:grpSpPr>
        <p:grpSp>
          <p:nvGrpSpPr>
            <p:cNvPr id="57" name="グループ化 56">
              <a:extLst>
                <a:ext uri="{FF2B5EF4-FFF2-40B4-BE49-F238E27FC236}">
                  <a16:creationId xmlns:a16="http://schemas.microsoft.com/office/drawing/2014/main" id="{3C2616B7-1592-414E-805B-0AB0ED4F8C7E}"/>
                </a:ext>
              </a:extLst>
            </p:cNvPr>
            <p:cNvGrpSpPr/>
            <p:nvPr/>
          </p:nvGrpSpPr>
          <p:grpSpPr>
            <a:xfrm>
              <a:off x="7612861" y="831256"/>
              <a:ext cx="2509496" cy="2654076"/>
              <a:chOff x="7612861" y="831256"/>
              <a:chExt cx="2509496" cy="2654076"/>
            </a:xfrm>
          </p:grpSpPr>
          <p:pic>
            <p:nvPicPr>
              <p:cNvPr id="59" name="Picture 2" descr="D:\00work\000f114pressRelease\honly.png">
                <a:extLst>
                  <a:ext uri="{FF2B5EF4-FFF2-40B4-BE49-F238E27FC236}">
                    <a16:creationId xmlns:a16="http://schemas.microsoft.com/office/drawing/2014/main" id="{A2B92A9A-1936-03EA-EB2A-D6F91C636DF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448"/>
              <a:stretch/>
            </p:blipFill>
            <p:spPr bwMode="auto">
              <a:xfrm>
                <a:off x="7612861" y="831256"/>
                <a:ext cx="2509496" cy="2654076"/>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直線矢印コネクタ 59">
                <a:extLst>
                  <a:ext uri="{FF2B5EF4-FFF2-40B4-BE49-F238E27FC236}">
                    <a16:creationId xmlns:a16="http://schemas.microsoft.com/office/drawing/2014/main" id="{9E67F6FA-DEAA-A4BA-BB0A-D56D9AD61F0D}"/>
                  </a:ext>
                </a:extLst>
              </p:cNvPr>
              <p:cNvCxnSpPr/>
              <p:nvPr/>
            </p:nvCxnSpPr>
            <p:spPr>
              <a:xfrm>
                <a:off x="8786072" y="1306514"/>
                <a:ext cx="0" cy="1704078"/>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8" name="テキスト ボックス 57">
              <a:extLst>
                <a:ext uri="{FF2B5EF4-FFF2-40B4-BE49-F238E27FC236}">
                  <a16:creationId xmlns:a16="http://schemas.microsoft.com/office/drawing/2014/main" id="{991494C7-883C-0903-7AA6-DBD9BADC6A4A}"/>
                </a:ext>
              </a:extLst>
            </p:cNvPr>
            <p:cNvSpPr txBox="1"/>
            <p:nvPr/>
          </p:nvSpPr>
          <p:spPr>
            <a:xfrm>
              <a:off x="8105348" y="1364830"/>
              <a:ext cx="680724" cy="294056"/>
            </a:xfrm>
            <a:prstGeom prst="rect">
              <a:avLst/>
            </a:prstGeom>
            <a:noFill/>
          </p:spPr>
          <p:txBody>
            <a:bodyPr wrap="square" rtlCol="0">
              <a:spAutoFit/>
            </a:bodyPr>
            <a:lstStyle/>
            <a:p>
              <a:pPr>
                <a:defRPr/>
              </a:pPr>
              <a:r>
                <a:rPr lang="en-US" altLang="ja-JP" dirty="0">
                  <a:solidFill>
                    <a:prstClr val="black"/>
                  </a:solidFill>
                  <a:latin typeface="Meiryo UI" panose="020B0604030504040204" pitchFamily="50" charset="-128"/>
                  <a:ea typeface="Meiryo UI" panose="020B0604030504040204" pitchFamily="50" charset="-128"/>
                </a:rPr>
                <a:t>14km</a:t>
              </a:r>
              <a:endParaRPr lang="ja-JP" altLang="en-US" dirty="0">
                <a:solidFill>
                  <a:prstClr val="black"/>
                </a:solidFill>
                <a:latin typeface="Meiryo UI" panose="020B0604030504040204" pitchFamily="50" charset="-128"/>
                <a:ea typeface="Meiryo UI" panose="020B0604030504040204" pitchFamily="50" charset="-128"/>
              </a:endParaRPr>
            </a:p>
          </p:txBody>
        </p:sp>
      </p:grpSp>
      <p:grpSp>
        <p:nvGrpSpPr>
          <p:cNvPr id="61" name="グループ化 60">
            <a:extLst>
              <a:ext uri="{FF2B5EF4-FFF2-40B4-BE49-F238E27FC236}">
                <a16:creationId xmlns:a16="http://schemas.microsoft.com/office/drawing/2014/main" id="{ED12DF09-1105-5CE3-BC18-DB4AC92668E3}"/>
              </a:ext>
            </a:extLst>
          </p:cNvPr>
          <p:cNvGrpSpPr/>
          <p:nvPr/>
        </p:nvGrpSpPr>
        <p:grpSpPr>
          <a:xfrm>
            <a:off x="5471165" y="1763035"/>
            <a:ext cx="4517496" cy="3409285"/>
            <a:chOff x="3816081" y="2697006"/>
            <a:chExt cx="3588069" cy="2870021"/>
          </a:xfrm>
        </p:grpSpPr>
        <p:grpSp>
          <p:nvGrpSpPr>
            <p:cNvPr id="62" name="グループ化 61">
              <a:extLst>
                <a:ext uri="{FF2B5EF4-FFF2-40B4-BE49-F238E27FC236}">
                  <a16:creationId xmlns:a16="http://schemas.microsoft.com/office/drawing/2014/main" id="{6EF389AB-8B4F-CA01-EB91-3C9923BFBEF1}"/>
                </a:ext>
              </a:extLst>
            </p:cNvPr>
            <p:cNvGrpSpPr/>
            <p:nvPr/>
          </p:nvGrpSpPr>
          <p:grpSpPr>
            <a:xfrm>
              <a:off x="3816081" y="2697006"/>
              <a:ext cx="3588069" cy="2870021"/>
              <a:chOff x="3816081" y="2697006"/>
              <a:chExt cx="3588069" cy="2870021"/>
            </a:xfrm>
          </p:grpSpPr>
          <p:pic>
            <p:nvPicPr>
              <p:cNvPr id="64" name="Picture 2" descr="C:\Users\caelum\00work\00paper_extremeRvsH\rev2nd\icon\icon.png">
                <a:extLst>
                  <a:ext uri="{FF2B5EF4-FFF2-40B4-BE49-F238E27FC236}">
                    <a16:creationId xmlns:a16="http://schemas.microsoft.com/office/drawing/2014/main" id="{5948E22D-25EB-2503-5943-8729FD3936A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8638" b="1374"/>
              <a:stretch/>
            </p:blipFill>
            <p:spPr bwMode="auto">
              <a:xfrm>
                <a:off x="3816081" y="2697006"/>
                <a:ext cx="3588069" cy="2870021"/>
              </a:xfrm>
              <a:prstGeom prst="rect">
                <a:avLst/>
              </a:prstGeom>
              <a:noFill/>
              <a:extLst>
                <a:ext uri="{909E8E84-426E-40DD-AFC4-6F175D3DCCD1}">
                  <a14:hiddenFill xmlns:a14="http://schemas.microsoft.com/office/drawing/2010/main">
                    <a:solidFill>
                      <a:srgbClr val="FFFFFF"/>
                    </a:solidFill>
                  </a14:hiddenFill>
                </a:ext>
              </a:extLst>
            </p:spPr>
          </p:pic>
          <p:cxnSp>
            <p:nvCxnSpPr>
              <p:cNvPr id="65" name="直線矢印コネクタ 64">
                <a:extLst>
                  <a:ext uri="{FF2B5EF4-FFF2-40B4-BE49-F238E27FC236}">
                    <a16:creationId xmlns:a16="http://schemas.microsoft.com/office/drawing/2014/main" id="{694914D1-492E-5849-8A70-B7E9F0CDF58F}"/>
                  </a:ext>
                </a:extLst>
              </p:cNvPr>
              <p:cNvCxnSpPr/>
              <p:nvPr/>
            </p:nvCxnSpPr>
            <p:spPr>
              <a:xfrm>
                <a:off x="5699974" y="3798970"/>
                <a:ext cx="0" cy="852039"/>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63" name="テキスト ボックス 62">
              <a:extLst>
                <a:ext uri="{FF2B5EF4-FFF2-40B4-BE49-F238E27FC236}">
                  <a16:creationId xmlns:a16="http://schemas.microsoft.com/office/drawing/2014/main" id="{8EAA3AAC-A248-6F6D-E490-72280B62478E}"/>
                </a:ext>
              </a:extLst>
            </p:cNvPr>
            <p:cNvSpPr txBox="1"/>
            <p:nvPr/>
          </p:nvSpPr>
          <p:spPr>
            <a:xfrm>
              <a:off x="5739554" y="3798968"/>
              <a:ext cx="903324" cy="310913"/>
            </a:xfrm>
            <a:prstGeom prst="rect">
              <a:avLst/>
            </a:prstGeom>
            <a:noFill/>
          </p:spPr>
          <p:txBody>
            <a:bodyPr wrap="square" rtlCol="0">
              <a:spAutoFit/>
            </a:bodyPr>
            <a:lstStyle/>
            <a:p>
              <a:pPr>
                <a:defRPr/>
              </a:pPr>
              <a:r>
                <a:rPr lang="en-US" altLang="ja-JP" dirty="0">
                  <a:solidFill>
                    <a:prstClr val="black"/>
                  </a:solidFill>
                  <a:latin typeface="Meiryo UI" panose="020B0604030504040204" pitchFamily="50" charset="-128"/>
                  <a:ea typeface="Meiryo UI" panose="020B0604030504040204" pitchFamily="50" charset="-128"/>
                </a:rPr>
                <a:t>7km</a:t>
              </a:r>
              <a:endParaRPr lang="ja-JP" altLang="en-US" dirty="0">
                <a:solidFill>
                  <a:prstClr val="black"/>
                </a:solidFill>
                <a:latin typeface="Meiryo UI" panose="020B0604030504040204" pitchFamily="50" charset="-128"/>
                <a:ea typeface="Meiryo UI" panose="020B0604030504040204" pitchFamily="50" charset="-128"/>
              </a:endParaRPr>
            </a:p>
          </p:txBody>
        </p:sp>
      </p:grpSp>
      <p:sp>
        <p:nvSpPr>
          <p:cNvPr id="66" name="テキスト ボックス 65">
            <a:extLst>
              <a:ext uri="{FF2B5EF4-FFF2-40B4-BE49-F238E27FC236}">
                <a16:creationId xmlns:a16="http://schemas.microsoft.com/office/drawing/2014/main" id="{1A96E08D-B6CA-13CB-4B72-7C0F24ADCE76}"/>
              </a:ext>
            </a:extLst>
          </p:cNvPr>
          <p:cNvSpPr txBox="1"/>
          <p:nvPr/>
        </p:nvSpPr>
        <p:spPr>
          <a:xfrm>
            <a:off x="3430574" y="4634201"/>
            <a:ext cx="3077178" cy="276999"/>
          </a:xfrm>
          <a:prstGeom prst="rect">
            <a:avLst/>
          </a:prstGeom>
          <a:noFill/>
        </p:spPr>
        <p:txBody>
          <a:bodyPr wrap="square" rtlCol="0">
            <a:spAutoFit/>
          </a:bodyPr>
          <a:lstStyle/>
          <a:p>
            <a:pPr algn="ctr"/>
            <a:r>
              <a:rPr kumimoji="1" lang="en-US" altLang="ja-JP" sz="1200" dirty="0"/>
              <a:t>Plot by Dr. A. Hamada (U. of Toyama)</a:t>
            </a:r>
            <a:endParaRPr kumimoji="1" lang="ja-JP" altLang="en-US" sz="1200" dirty="0"/>
          </a:p>
        </p:txBody>
      </p:sp>
      <p:sp>
        <p:nvSpPr>
          <p:cNvPr id="67" name="テキスト ボックス 11">
            <a:extLst>
              <a:ext uri="{FF2B5EF4-FFF2-40B4-BE49-F238E27FC236}">
                <a16:creationId xmlns:a16="http://schemas.microsoft.com/office/drawing/2014/main" id="{E2396525-F296-5E7A-AE81-CF84FD129C7F}"/>
              </a:ext>
            </a:extLst>
          </p:cNvPr>
          <p:cNvSpPr txBox="1">
            <a:spLocks noChangeArrowheads="1"/>
          </p:cNvSpPr>
          <p:nvPr/>
        </p:nvSpPr>
        <p:spPr bwMode="auto">
          <a:xfrm>
            <a:off x="1145299" y="5087993"/>
            <a:ext cx="5074654" cy="923330"/>
          </a:xfrm>
          <a:prstGeom prst="rect">
            <a:avLst/>
          </a:prstGeom>
          <a:noFill/>
          <a:ln>
            <a:noFill/>
          </a:ln>
        </p:spPr>
        <p:txBody>
          <a:bodyPr wrap="square">
            <a:spAutoFit/>
          </a:bodyPr>
          <a:lstStyle>
            <a:lvl1pPr>
              <a:spcBef>
                <a:spcPct val="20000"/>
              </a:spcBef>
              <a:buBlip>
                <a:blip r:embed="rId5"/>
              </a:buBlip>
              <a:defRPr kumimoji="1" sz="2800" b="1">
                <a:solidFill>
                  <a:schemeClr val="tx1"/>
                </a:solidFill>
                <a:latin typeface="Arial" pitchFamily="34" charset="0"/>
                <a:ea typeface="ＭＳ Ｐゴシック" pitchFamily="50" charset="-128"/>
              </a:defRPr>
            </a:lvl1pPr>
            <a:lvl2pPr marL="742950" indent="-285750">
              <a:spcBef>
                <a:spcPct val="20000"/>
              </a:spcBef>
              <a:buBlip>
                <a:blip r:embed="rId6"/>
              </a:buBlip>
              <a:defRPr kumimoji="1" sz="2400" b="1">
                <a:solidFill>
                  <a:schemeClr val="tx1"/>
                </a:solidFill>
                <a:latin typeface="Arial" pitchFamily="34" charset="0"/>
                <a:ea typeface="ＭＳ Ｐゴシック" pitchFamily="50" charset="-128"/>
              </a:defRPr>
            </a:lvl2pPr>
            <a:lvl3pPr marL="1143000" indent="-228600">
              <a:spcBef>
                <a:spcPct val="20000"/>
              </a:spcBef>
              <a:buBlip>
                <a:blip r:embed="rId7"/>
              </a:buBlip>
              <a:defRPr kumimoji="1" sz="2000" b="1">
                <a:solidFill>
                  <a:schemeClr val="tx1"/>
                </a:solidFill>
                <a:latin typeface="Arial" pitchFamily="34" charset="0"/>
                <a:ea typeface="ＭＳ Ｐゴシック" pitchFamily="50" charset="-128"/>
              </a:defRPr>
            </a:lvl3pPr>
            <a:lvl4pPr marL="1600200" indent="-228600">
              <a:spcBef>
                <a:spcPct val="20000"/>
              </a:spcBef>
              <a:buBlip>
                <a:blip r:embed="rId8"/>
              </a:buBlip>
              <a:defRPr kumimoji="1" b="1">
                <a:solidFill>
                  <a:schemeClr val="tx1"/>
                </a:solidFill>
                <a:latin typeface="Arial" pitchFamily="34" charset="0"/>
                <a:ea typeface="ＭＳ Ｐゴシック" pitchFamily="50" charset="-128"/>
              </a:defRPr>
            </a:lvl4pPr>
            <a:lvl5pPr marL="2057400" indent="-228600">
              <a:spcBef>
                <a:spcPct val="20000"/>
              </a:spcBef>
              <a:buBlip>
                <a:blip r:embed="rId9"/>
              </a:buBlip>
              <a:defRPr kumimoji="1" sz="1600" b="1">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Blip>
                <a:blip r:embed="rId9"/>
              </a:buBlip>
              <a:defRPr kumimoji="1" sz="1600" b="1">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Blip>
                <a:blip r:embed="rId9"/>
              </a:buBlip>
              <a:defRPr kumimoji="1" sz="1600" b="1">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Blip>
                <a:blip r:embed="rId9"/>
              </a:buBlip>
              <a:defRPr kumimoji="1" sz="1600" b="1">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Blip>
                <a:blip r:embed="rId9"/>
              </a:buBlip>
              <a:defRPr kumimoji="1" sz="1600" b="1">
                <a:solidFill>
                  <a:schemeClr val="tx1"/>
                </a:solidFill>
                <a:latin typeface="Arial" pitchFamily="34" charset="0"/>
                <a:ea typeface="ＭＳ Ｐゴシック" pitchFamily="50" charset="-128"/>
              </a:defRPr>
            </a:lvl9pPr>
          </a:lstStyle>
          <a:p>
            <a:pPr>
              <a:spcBef>
                <a:spcPct val="0"/>
              </a:spcBef>
              <a:buNone/>
              <a:defRPr/>
            </a:pPr>
            <a:r>
              <a:rPr lang="en-US" altLang="ja-JP" sz="1800" b="0" dirty="0">
                <a:latin typeface="+mn-lt"/>
                <a:ea typeface="Meiryo UI" panose="020B0604030504040204" pitchFamily="50" charset="-128"/>
                <a:cs typeface="メイリオ" panose="020B0604030504040204" pitchFamily="50" charset="-128"/>
              </a:rPr>
              <a:t>Area:</a:t>
            </a:r>
            <a:r>
              <a:rPr lang="en-US" altLang="ja-JP" sz="1800" b="0" dirty="0">
                <a:solidFill>
                  <a:srgbClr val="C00000"/>
                </a:solidFill>
                <a:latin typeface="+mn-lt"/>
                <a:ea typeface="Meiryo UI" panose="020B0604030504040204" pitchFamily="50" charset="-128"/>
                <a:cs typeface="メイリオ" panose="020B0604030504040204" pitchFamily="50" charset="-128"/>
              </a:rPr>
              <a:t> smaller</a:t>
            </a:r>
          </a:p>
          <a:p>
            <a:pPr>
              <a:spcBef>
                <a:spcPct val="0"/>
              </a:spcBef>
              <a:buNone/>
              <a:defRPr/>
            </a:pPr>
            <a:r>
              <a:rPr lang="en-US" altLang="ja-JP" sz="1800" b="0" dirty="0">
                <a:latin typeface="+mn-lt"/>
                <a:ea typeface="Meiryo UI" panose="020B0604030504040204" pitchFamily="50" charset="-128"/>
                <a:cs typeface="メイリオ" panose="020B0604030504040204" pitchFamily="50" charset="-128"/>
              </a:rPr>
              <a:t>Maximum 40-dBZ height (vigor of convection): </a:t>
            </a:r>
            <a:r>
              <a:rPr lang="en-US" altLang="ja-JP" sz="1800" b="0" dirty="0">
                <a:solidFill>
                  <a:srgbClr val="C00000"/>
                </a:solidFill>
                <a:latin typeface="+mn-lt"/>
                <a:ea typeface="Meiryo UI" panose="020B0604030504040204" pitchFamily="50" charset="-128"/>
                <a:cs typeface="メイリオ" panose="020B0604030504040204" pitchFamily="50" charset="-128"/>
              </a:rPr>
              <a:t>taller</a:t>
            </a:r>
          </a:p>
          <a:p>
            <a:pPr>
              <a:spcBef>
                <a:spcPct val="0"/>
              </a:spcBef>
              <a:buNone/>
              <a:defRPr/>
            </a:pPr>
            <a:r>
              <a:rPr lang="en-US" altLang="ja-JP" sz="1800" b="0" dirty="0">
                <a:latin typeface="+mn-lt"/>
                <a:ea typeface="Meiryo UI" panose="020B0604030504040204" pitchFamily="50" charset="-128"/>
                <a:cs typeface="メイリオ" panose="020B0604030504040204" pitchFamily="50" charset="-128"/>
              </a:rPr>
              <a:t>Stratiform precipitation ratio: </a:t>
            </a:r>
            <a:r>
              <a:rPr lang="en-US" altLang="ja-JP" sz="1800" b="0" dirty="0">
                <a:solidFill>
                  <a:srgbClr val="C00000"/>
                </a:solidFill>
                <a:latin typeface="+mn-lt"/>
                <a:ea typeface="Meiryo UI" panose="020B0604030504040204" pitchFamily="50" charset="-128"/>
                <a:cs typeface="メイリオ" panose="020B0604030504040204" pitchFamily="50" charset="-128"/>
              </a:rPr>
              <a:t>smaller</a:t>
            </a:r>
          </a:p>
        </p:txBody>
      </p:sp>
      <p:sp>
        <p:nvSpPr>
          <p:cNvPr id="68" name="テキスト ボックス 11">
            <a:extLst>
              <a:ext uri="{FF2B5EF4-FFF2-40B4-BE49-F238E27FC236}">
                <a16:creationId xmlns:a16="http://schemas.microsoft.com/office/drawing/2014/main" id="{A7815941-7718-68F4-CE50-CD2C829514ED}"/>
              </a:ext>
            </a:extLst>
          </p:cNvPr>
          <p:cNvSpPr txBox="1">
            <a:spLocks noChangeArrowheads="1"/>
          </p:cNvSpPr>
          <p:nvPr/>
        </p:nvSpPr>
        <p:spPr bwMode="auto">
          <a:xfrm>
            <a:off x="6507751" y="5093840"/>
            <a:ext cx="5074649" cy="923330"/>
          </a:xfrm>
          <a:prstGeom prst="rect">
            <a:avLst/>
          </a:prstGeom>
          <a:noFill/>
          <a:ln>
            <a:noFill/>
          </a:ln>
        </p:spPr>
        <p:txBody>
          <a:bodyPr wrap="square">
            <a:spAutoFit/>
          </a:bodyPr>
          <a:lstStyle>
            <a:lvl1pPr>
              <a:spcBef>
                <a:spcPct val="20000"/>
              </a:spcBef>
              <a:buBlip>
                <a:blip r:embed="rId5"/>
              </a:buBlip>
              <a:defRPr kumimoji="1" sz="2800" b="1">
                <a:solidFill>
                  <a:schemeClr val="tx1"/>
                </a:solidFill>
                <a:latin typeface="Arial" pitchFamily="34" charset="0"/>
                <a:ea typeface="ＭＳ Ｐゴシック" pitchFamily="50" charset="-128"/>
              </a:defRPr>
            </a:lvl1pPr>
            <a:lvl2pPr marL="742950" indent="-285750">
              <a:spcBef>
                <a:spcPct val="20000"/>
              </a:spcBef>
              <a:buBlip>
                <a:blip r:embed="rId6"/>
              </a:buBlip>
              <a:defRPr kumimoji="1" sz="2400" b="1">
                <a:solidFill>
                  <a:schemeClr val="tx1"/>
                </a:solidFill>
                <a:latin typeface="Arial" pitchFamily="34" charset="0"/>
                <a:ea typeface="ＭＳ Ｐゴシック" pitchFamily="50" charset="-128"/>
              </a:defRPr>
            </a:lvl2pPr>
            <a:lvl3pPr marL="1143000" indent="-228600">
              <a:spcBef>
                <a:spcPct val="20000"/>
              </a:spcBef>
              <a:buBlip>
                <a:blip r:embed="rId7"/>
              </a:buBlip>
              <a:defRPr kumimoji="1" sz="2000" b="1">
                <a:solidFill>
                  <a:schemeClr val="tx1"/>
                </a:solidFill>
                <a:latin typeface="Arial" pitchFamily="34" charset="0"/>
                <a:ea typeface="ＭＳ Ｐゴシック" pitchFamily="50" charset="-128"/>
              </a:defRPr>
            </a:lvl3pPr>
            <a:lvl4pPr marL="1600200" indent="-228600">
              <a:spcBef>
                <a:spcPct val="20000"/>
              </a:spcBef>
              <a:buBlip>
                <a:blip r:embed="rId8"/>
              </a:buBlip>
              <a:defRPr kumimoji="1" b="1">
                <a:solidFill>
                  <a:schemeClr val="tx1"/>
                </a:solidFill>
                <a:latin typeface="Arial" pitchFamily="34" charset="0"/>
                <a:ea typeface="ＭＳ Ｐゴシック" pitchFamily="50" charset="-128"/>
              </a:defRPr>
            </a:lvl4pPr>
            <a:lvl5pPr marL="2057400" indent="-228600">
              <a:spcBef>
                <a:spcPct val="20000"/>
              </a:spcBef>
              <a:buBlip>
                <a:blip r:embed="rId9"/>
              </a:buBlip>
              <a:defRPr kumimoji="1" sz="1600" b="1">
                <a:solidFill>
                  <a:schemeClr val="tx1"/>
                </a:solidFill>
                <a:latin typeface="Arial" pitchFamily="34" charset="0"/>
                <a:ea typeface="ＭＳ Ｐゴシック" pitchFamily="50" charset="-128"/>
              </a:defRPr>
            </a:lvl5pPr>
            <a:lvl6pPr marL="2514600" indent="-228600" eaLnBrk="0" fontAlgn="base" hangingPunct="0">
              <a:spcBef>
                <a:spcPct val="20000"/>
              </a:spcBef>
              <a:spcAft>
                <a:spcPct val="0"/>
              </a:spcAft>
              <a:buBlip>
                <a:blip r:embed="rId9"/>
              </a:buBlip>
              <a:defRPr kumimoji="1" sz="1600" b="1">
                <a:solidFill>
                  <a:schemeClr val="tx1"/>
                </a:solidFill>
                <a:latin typeface="Arial" pitchFamily="34" charset="0"/>
                <a:ea typeface="ＭＳ Ｐゴシック" pitchFamily="50" charset="-128"/>
              </a:defRPr>
            </a:lvl6pPr>
            <a:lvl7pPr marL="2971800" indent="-228600" eaLnBrk="0" fontAlgn="base" hangingPunct="0">
              <a:spcBef>
                <a:spcPct val="20000"/>
              </a:spcBef>
              <a:spcAft>
                <a:spcPct val="0"/>
              </a:spcAft>
              <a:buBlip>
                <a:blip r:embed="rId9"/>
              </a:buBlip>
              <a:defRPr kumimoji="1" sz="1600" b="1">
                <a:solidFill>
                  <a:schemeClr val="tx1"/>
                </a:solidFill>
                <a:latin typeface="Arial" pitchFamily="34" charset="0"/>
                <a:ea typeface="ＭＳ Ｐゴシック" pitchFamily="50" charset="-128"/>
              </a:defRPr>
            </a:lvl7pPr>
            <a:lvl8pPr marL="3429000" indent="-228600" eaLnBrk="0" fontAlgn="base" hangingPunct="0">
              <a:spcBef>
                <a:spcPct val="20000"/>
              </a:spcBef>
              <a:spcAft>
                <a:spcPct val="0"/>
              </a:spcAft>
              <a:buBlip>
                <a:blip r:embed="rId9"/>
              </a:buBlip>
              <a:defRPr kumimoji="1" sz="1600" b="1">
                <a:solidFill>
                  <a:schemeClr val="tx1"/>
                </a:solidFill>
                <a:latin typeface="Arial" pitchFamily="34" charset="0"/>
                <a:ea typeface="ＭＳ Ｐゴシック" pitchFamily="50" charset="-128"/>
              </a:defRPr>
            </a:lvl8pPr>
            <a:lvl9pPr marL="3886200" indent="-228600" eaLnBrk="0" fontAlgn="base" hangingPunct="0">
              <a:spcBef>
                <a:spcPct val="20000"/>
              </a:spcBef>
              <a:spcAft>
                <a:spcPct val="0"/>
              </a:spcAft>
              <a:buBlip>
                <a:blip r:embed="rId9"/>
              </a:buBlip>
              <a:defRPr kumimoji="1" sz="1600" b="1">
                <a:solidFill>
                  <a:schemeClr val="tx1"/>
                </a:solidFill>
                <a:latin typeface="Arial" pitchFamily="34" charset="0"/>
                <a:ea typeface="ＭＳ Ｐゴシック" pitchFamily="50" charset="-128"/>
              </a:defRPr>
            </a:lvl9pPr>
          </a:lstStyle>
          <a:p>
            <a:pPr>
              <a:spcBef>
                <a:spcPct val="0"/>
              </a:spcBef>
              <a:buNone/>
              <a:defRPr/>
            </a:pPr>
            <a:r>
              <a:rPr lang="en-US" altLang="ja-JP" sz="1800" b="0" dirty="0">
                <a:latin typeface="+mn-lt"/>
                <a:ea typeface="Meiryo UI" panose="020B0604030504040204" pitchFamily="50" charset="-128"/>
                <a:cs typeface="メイリオ" panose="020B0604030504040204" pitchFamily="50" charset="-128"/>
              </a:rPr>
              <a:t>Area:</a:t>
            </a:r>
            <a:r>
              <a:rPr lang="en-US" altLang="ja-JP" sz="1800" b="0" dirty="0">
                <a:solidFill>
                  <a:srgbClr val="C00000"/>
                </a:solidFill>
                <a:latin typeface="+mn-lt"/>
                <a:ea typeface="Meiryo UI" panose="020B0604030504040204" pitchFamily="50" charset="-128"/>
                <a:cs typeface="メイリオ" panose="020B0604030504040204" pitchFamily="50" charset="-128"/>
              </a:rPr>
              <a:t> </a:t>
            </a:r>
            <a:r>
              <a:rPr lang="en-US" altLang="ja-JP" sz="1800" b="0" dirty="0">
                <a:solidFill>
                  <a:srgbClr val="0070C0"/>
                </a:solidFill>
                <a:latin typeface="+mn-lt"/>
                <a:ea typeface="Meiryo UI" panose="020B0604030504040204" pitchFamily="50" charset="-128"/>
                <a:cs typeface="メイリオ" panose="020B0604030504040204" pitchFamily="50" charset="-128"/>
              </a:rPr>
              <a:t>larger</a:t>
            </a:r>
          </a:p>
          <a:p>
            <a:pPr>
              <a:spcBef>
                <a:spcPct val="0"/>
              </a:spcBef>
              <a:buNone/>
              <a:defRPr/>
            </a:pPr>
            <a:r>
              <a:rPr lang="en-US" altLang="ja-JP" sz="1800" b="0" dirty="0">
                <a:latin typeface="+mn-lt"/>
                <a:ea typeface="Meiryo UI" panose="020B0604030504040204" pitchFamily="50" charset="-128"/>
                <a:cs typeface="メイリオ" panose="020B0604030504040204" pitchFamily="50" charset="-128"/>
              </a:rPr>
              <a:t>Maximum 40-dBZ height (vigor of convection): </a:t>
            </a:r>
            <a:r>
              <a:rPr lang="en-US" altLang="ja-JP" sz="1800" b="0" dirty="0">
                <a:solidFill>
                  <a:srgbClr val="0070C0"/>
                </a:solidFill>
                <a:latin typeface="+mn-lt"/>
                <a:ea typeface="Meiryo UI" panose="020B0604030504040204" pitchFamily="50" charset="-128"/>
                <a:cs typeface="メイリオ" panose="020B0604030504040204" pitchFamily="50" charset="-128"/>
              </a:rPr>
              <a:t>lower</a:t>
            </a:r>
          </a:p>
          <a:p>
            <a:pPr>
              <a:spcBef>
                <a:spcPct val="0"/>
              </a:spcBef>
              <a:buNone/>
              <a:defRPr/>
            </a:pPr>
            <a:r>
              <a:rPr lang="en-US" altLang="ja-JP" sz="1800" b="0" dirty="0">
                <a:latin typeface="+mn-lt"/>
                <a:ea typeface="Meiryo UI" panose="020B0604030504040204" pitchFamily="50" charset="-128"/>
                <a:cs typeface="メイリオ" panose="020B0604030504040204" pitchFamily="50" charset="-128"/>
              </a:rPr>
              <a:t>Stratiform precipitation ratio: </a:t>
            </a:r>
            <a:r>
              <a:rPr lang="en-US" altLang="ja-JP" sz="1800" b="0" dirty="0">
                <a:solidFill>
                  <a:srgbClr val="0070C0"/>
                </a:solidFill>
                <a:latin typeface="+mn-lt"/>
                <a:ea typeface="Meiryo UI" panose="020B0604030504040204" pitchFamily="50" charset="-128"/>
                <a:cs typeface="メイリオ" panose="020B0604030504040204" pitchFamily="50" charset="-128"/>
              </a:rPr>
              <a:t>larger</a:t>
            </a:r>
          </a:p>
        </p:txBody>
      </p:sp>
      <p:sp>
        <p:nvSpPr>
          <p:cNvPr id="69" name="テキスト ボックス 68">
            <a:extLst>
              <a:ext uri="{FF2B5EF4-FFF2-40B4-BE49-F238E27FC236}">
                <a16:creationId xmlns:a16="http://schemas.microsoft.com/office/drawing/2014/main" id="{57BAC533-1049-D6A9-CFC5-ADC6037704D5}"/>
              </a:ext>
            </a:extLst>
          </p:cNvPr>
          <p:cNvSpPr txBox="1"/>
          <p:nvPr/>
        </p:nvSpPr>
        <p:spPr>
          <a:xfrm>
            <a:off x="6838360" y="5961628"/>
            <a:ext cx="2019271" cy="369332"/>
          </a:xfrm>
          <a:prstGeom prst="rect">
            <a:avLst/>
          </a:prstGeom>
          <a:noFill/>
        </p:spPr>
        <p:txBody>
          <a:bodyPr wrap="none" rtlCol="0">
            <a:spAutoFit/>
          </a:bodyPr>
          <a:lstStyle/>
          <a:p>
            <a:r>
              <a:rPr kumimoji="1" lang="en-US" altLang="ja-JP" dirty="0">
                <a:solidFill>
                  <a:srgbClr val="0070C0"/>
                </a:solidFill>
              </a:rPr>
              <a:t>“Organized system”</a:t>
            </a:r>
            <a:endParaRPr kumimoji="1" lang="ja-JP" altLang="en-US" dirty="0">
              <a:solidFill>
                <a:srgbClr val="0070C0"/>
              </a:solidFill>
            </a:endParaRPr>
          </a:p>
        </p:txBody>
      </p:sp>
    </p:spTree>
    <p:extLst>
      <p:ext uri="{BB962C8B-B14F-4D97-AF65-F5344CB8AC3E}">
        <p14:creationId xmlns:p14="http://schemas.microsoft.com/office/powerpoint/2010/main" val="1858878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435D78-0720-4756-9899-86EBACFB3E58}"/>
              </a:ext>
            </a:extLst>
          </p:cNvPr>
          <p:cNvSpPr>
            <a:spLocks noGrp="1"/>
          </p:cNvSpPr>
          <p:nvPr>
            <p:ph type="title"/>
          </p:nvPr>
        </p:nvSpPr>
        <p:spPr/>
        <p:txBody>
          <a:bodyPr>
            <a:normAutofit/>
          </a:bodyPr>
          <a:lstStyle/>
          <a:p>
            <a:r>
              <a:rPr lang="en-US" altLang="ja-JP" sz="2800" dirty="0"/>
              <a:t>  Knowledge from recent studies on heavy rainfall around Japan</a:t>
            </a:r>
            <a:endParaRPr kumimoji="1" lang="ja-JP" altLang="en-US" sz="2800" dirty="0"/>
          </a:p>
        </p:txBody>
      </p:sp>
      <p:sp>
        <p:nvSpPr>
          <p:cNvPr id="3" name="スライド番号プレースホルダー 2">
            <a:extLst>
              <a:ext uri="{FF2B5EF4-FFF2-40B4-BE49-F238E27FC236}">
                <a16:creationId xmlns:a16="http://schemas.microsoft.com/office/drawing/2014/main" id="{326650CA-74DF-EC14-F20C-CA279B7875B3}"/>
              </a:ext>
            </a:extLst>
          </p:cNvPr>
          <p:cNvSpPr>
            <a:spLocks noGrp="1"/>
          </p:cNvSpPr>
          <p:nvPr>
            <p:ph type="sldNum" sz="quarter" idx="12"/>
          </p:nvPr>
        </p:nvSpPr>
        <p:spPr/>
        <p:txBody>
          <a:bodyPr/>
          <a:lstStyle/>
          <a:p>
            <a:fld id="{46E100B3-9BC0-419A-B016-C0EDA7D3E2A7}" type="slidenum">
              <a:rPr kumimoji="1" lang="ja-JP" altLang="en-US" smtClean="0"/>
              <a:t>11</a:t>
            </a:fld>
            <a:endParaRPr kumimoji="1" lang="ja-JP" altLang="en-US"/>
          </a:p>
        </p:txBody>
      </p:sp>
      <p:pic>
        <p:nvPicPr>
          <p:cNvPr id="5" name="図 4" descr="黒い背景と白い文字の絵&#10;&#10;AI によって生成されたコンテンツは間違っている可能性があります。">
            <a:extLst>
              <a:ext uri="{FF2B5EF4-FFF2-40B4-BE49-F238E27FC236}">
                <a16:creationId xmlns:a16="http://schemas.microsoft.com/office/drawing/2014/main" id="{B661A5F3-E381-7CB1-D065-C22188610A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181" y="1820555"/>
            <a:ext cx="9239637" cy="4115168"/>
          </a:xfrm>
          <a:prstGeom prst="rect">
            <a:avLst/>
          </a:prstGeom>
        </p:spPr>
      </p:pic>
      <p:sp>
        <p:nvSpPr>
          <p:cNvPr id="8" name="テキスト ボックス 7">
            <a:extLst>
              <a:ext uri="{FF2B5EF4-FFF2-40B4-BE49-F238E27FC236}">
                <a16:creationId xmlns:a16="http://schemas.microsoft.com/office/drawing/2014/main" id="{B1D7C5C6-0884-3A44-97E2-8740CF444D83}"/>
              </a:ext>
            </a:extLst>
          </p:cNvPr>
          <p:cNvSpPr txBox="1"/>
          <p:nvPr/>
        </p:nvSpPr>
        <p:spPr>
          <a:xfrm>
            <a:off x="147430" y="719483"/>
            <a:ext cx="11897139" cy="1015663"/>
          </a:xfrm>
          <a:prstGeom prst="rect">
            <a:avLst/>
          </a:prstGeom>
          <a:noFill/>
        </p:spPr>
        <p:txBody>
          <a:bodyPr wrap="square" rtlCol="0">
            <a:spAutoFit/>
          </a:bodyPr>
          <a:lstStyle/>
          <a:p>
            <a:r>
              <a:rPr lang="en-US" altLang="ja-JP" sz="2000" dirty="0"/>
              <a:t>Heavy rainfall is often brought by organized precipitation systems in very moist environments in the mid-lower troposphere. It is not necessarily linked to tall thunderstorms.</a:t>
            </a:r>
            <a:r>
              <a:rPr lang="ja-JP" altLang="en-US" sz="2000" dirty="0"/>
              <a:t> </a:t>
            </a:r>
            <a:br>
              <a:rPr lang="en-US" altLang="ja-JP" sz="2000" dirty="0"/>
            </a:br>
            <a:r>
              <a:rPr lang="en-US" altLang="ja-JP" dirty="0"/>
              <a:t>(Hamada</a:t>
            </a:r>
            <a:r>
              <a:rPr lang="ja-JP" altLang="en-US" dirty="0"/>
              <a:t> </a:t>
            </a:r>
            <a:r>
              <a:rPr lang="en-US" altLang="ja-JP" dirty="0"/>
              <a:t>et</a:t>
            </a:r>
            <a:r>
              <a:rPr lang="ja-JP" altLang="en-US" dirty="0"/>
              <a:t> </a:t>
            </a:r>
            <a:r>
              <a:rPr lang="en-US" altLang="ja-JP" dirty="0"/>
              <a:t>al.</a:t>
            </a:r>
            <a:r>
              <a:rPr lang="ja-JP" altLang="en-US" dirty="0"/>
              <a:t> </a:t>
            </a:r>
            <a:r>
              <a:rPr lang="en-US" altLang="ja-JP" dirty="0"/>
              <a:t>2015; Hamada and </a:t>
            </a:r>
            <a:r>
              <a:rPr lang="en-US" altLang="ja-JP" dirty="0" err="1"/>
              <a:t>Takayabu</a:t>
            </a:r>
            <a:r>
              <a:rPr lang="en-US" altLang="ja-JP" dirty="0"/>
              <a:t> 2018; Yokoyama et al. 2020; Tsuji et al. 2020, 2021)   </a:t>
            </a:r>
            <a:endParaRPr kumimoji="1" lang="ja-JP" altLang="en-US" sz="2000" dirty="0"/>
          </a:p>
        </p:txBody>
      </p:sp>
      <p:sp>
        <p:nvSpPr>
          <p:cNvPr id="9" name="テキスト ボックス 8">
            <a:extLst>
              <a:ext uri="{FF2B5EF4-FFF2-40B4-BE49-F238E27FC236}">
                <a16:creationId xmlns:a16="http://schemas.microsoft.com/office/drawing/2014/main" id="{4215453A-A418-BDE7-F129-CCF7DE6616EA}"/>
              </a:ext>
            </a:extLst>
          </p:cNvPr>
          <p:cNvSpPr txBox="1"/>
          <p:nvPr/>
        </p:nvSpPr>
        <p:spPr>
          <a:xfrm>
            <a:off x="0" y="5935723"/>
            <a:ext cx="12282282" cy="923330"/>
          </a:xfrm>
          <a:prstGeom prst="rect">
            <a:avLst/>
          </a:prstGeom>
          <a:noFill/>
        </p:spPr>
        <p:txBody>
          <a:bodyPr wrap="square" rtlCol="0">
            <a:spAutoFit/>
          </a:bodyPr>
          <a:lstStyle/>
          <a:p>
            <a:r>
              <a:rPr lang="en-US" altLang="ja-JP" dirty="0">
                <a:solidFill>
                  <a:srgbClr val="FF00FF"/>
                </a:solidFill>
              </a:rPr>
              <a:t>A deep inflow layer of moisture in the mid-lower troposphere is essential for maintaining organized precipitation systems through producing MAUL. This mechanism is different from that for tall thunderstorms rooted in a moisture inflow in the boundary layer.</a:t>
            </a:r>
          </a:p>
          <a:p>
            <a:pPr algn="just"/>
            <a:r>
              <a:rPr lang="en-US" altLang="ja-JP" dirty="0">
                <a:solidFill>
                  <a:srgbClr val="FF00FF"/>
                </a:solidFill>
              </a:rPr>
              <a:t>(Tsuji et al. 2021)</a:t>
            </a:r>
          </a:p>
        </p:txBody>
      </p:sp>
    </p:spTree>
    <p:extLst>
      <p:ext uri="{BB962C8B-B14F-4D97-AF65-F5344CB8AC3E}">
        <p14:creationId xmlns:p14="http://schemas.microsoft.com/office/powerpoint/2010/main" val="1825088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872A03-1FD8-8D3E-8DEC-58A75E3675BE}"/>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8CEAD407-CEAF-A883-39C8-392B02F4FAEA}"/>
              </a:ext>
            </a:extLst>
          </p:cNvPr>
          <p:cNvSpPr>
            <a:spLocks noGrp="1"/>
          </p:cNvSpPr>
          <p:nvPr>
            <p:ph type="title"/>
          </p:nvPr>
        </p:nvSpPr>
        <p:spPr>
          <a:xfrm>
            <a:off x="831850" y="2459114"/>
            <a:ext cx="10515600" cy="2852737"/>
          </a:xfrm>
          <a:noFill/>
        </p:spPr>
        <p:txBody>
          <a:bodyPr>
            <a:normAutofit/>
          </a:bodyPr>
          <a:lstStyle/>
          <a:p>
            <a:r>
              <a:rPr lang="en-US" altLang="ja-JP" dirty="0"/>
              <a:t>3. Precipitation systems </a:t>
            </a:r>
            <a:br>
              <a:rPr lang="en-US" altLang="ja-JP" dirty="0"/>
            </a:br>
            <a:r>
              <a:rPr lang="en-US" altLang="ja-JP" dirty="0"/>
              <a:t>in early summer over East Asia</a:t>
            </a:r>
            <a:endParaRPr lang="ja-JP" altLang="en-US" dirty="0"/>
          </a:p>
        </p:txBody>
      </p:sp>
      <p:sp>
        <p:nvSpPr>
          <p:cNvPr id="7" name="テキスト プレースホルダー 6">
            <a:extLst>
              <a:ext uri="{FF2B5EF4-FFF2-40B4-BE49-F238E27FC236}">
                <a16:creationId xmlns:a16="http://schemas.microsoft.com/office/drawing/2014/main" id="{30B7AAEF-F026-5548-BF9E-77F27687C1A0}"/>
              </a:ext>
            </a:extLst>
          </p:cNvPr>
          <p:cNvSpPr>
            <a:spLocks noGrp="1"/>
          </p:cNvSpPr>
          <p:nvPr>
            <p:ph type="body" idx="1"/>
          </p:nvPr>
        </p:nvSpPr>
        <p:spPr>
          <a:xfrm>
            <a:off x="831850" y="5334530"/>
            <a:ext cx="10515600" cy="1408597"/>
          </a:xfrm>
        </p:spPr>
        <p:txBody>
          <a:bodyPr/>
          <a:lstStyle/>
          <a:p>
            <a:r>
              <a:rPr lang="en-US" altLang="ja-JP" dirty="0" err="1">
                <a:latin typeface="Calibri" panose="020F0502020204030204" pitchFamily="34" charset="0"/>
                <a:ea typeface="Calibri" panose="020F0502020204030204" pitchFamily="34" charset="0"/>
                <a:cs typeface="Calibri" panose="020F0502020204030204" pitchFamily="34" charset="0"/>
              </a:rPr>
              <a:t>Baiu</a:t>
            </a:r>
            <a:r>
              <a:rPr lang="en-US" altLang="ja-JP" dirty="0">
                <a:latin typeface="Calibri" panose="020F0502020204030204" pitchFamily="34" charset="0"/>
                <a:ea typeface="Calibri" panose="020F0502020204030204" pitchFamily="34" charset="0"/>
                <a:cs typeface="Calibri" panose="020F0502020204030204" pitchFamily="34" charset="0"/>
              </a:rPr>
              <a:t>/</a:t>
            </a:r>
            <a:r>
              <a:rPr lang="en-US" altLang="ja-JP" dirty="0" err="1">
                <a:latin typeface="Calibri" panose="020F0502020204030204" pitchFamily="34" charset="0"/>
                <a:ea typeface="Calibri" panose="020F0502020204030204" pitchFamily="34" charset="0"/>
                <a:cs typeface="Calibri" panose="020F0502020204030204" pitchFamily="34" charset="0"/>
              </a:rPr>
              <a:t>Meiyu</a:t>
            </a:r>
            <a:r>
              <a:rPr lang="en-US" altLang="ja-JP" dirty="0">
                <a:latin typeface="Calibri" panose="020F0502020204030204" pitchFamily="34" charset="0"/>
                <a:ea typeface="Calibri" panose="020F0502020204030204" pitchFamily="34" charset="0"/>
                <a:cs typeface="Calibri" panose="020F0502020204030204" pitchFamily="34" charset="0"/>
              </a:rPr>
              <a:t>/</a:t>
            </a:r>
            <a:r>
              <a:rPr lang="en-US" altLang="ja-JP" dirty="0" err="1">
                <a:latin typeface="Calibri" panose="020F0502020204030204" pitchFamily="34" charset="0"/>
                <a:ea typeface="Calibri" panose="020F0502020204030204" pitchFamily="34" charset="0"/>
                <a:cs typeface="Calibri" panose="020F0502020204030204" pitchFamily="34" charset="0"/>
              </a:rPr>
              <a:t>Changma</a:t>
            </a:r>
            <a:endParaRPr lang="ja-JP" altLang="en-US" dirty="0">
              <a:latin typeface="Calibri" panose="020F0502020204030204" pitchFamily="34" charset="0"/>
              <a:cs typeface="Calibri" panose="020F0502020204030204" pitchFamily="34" charset="0"/>
            </a:endParaRPr>
          </a:p>
        </p:txBody>
      </p:sp>
      <p:grpSp>
        <p:nvGrpSpPr>
          <p:cNvPr id="9" name="グループ化 8">
            <a:extLst>
              <a:ext uri="{FF2B5EF4-FFF2-40B4-BE49-F238E27FC236}">
                <a16:creationId xmlns:a16="http://schemas.microsoft.com/office/drawing/2014/main" id="{CF7EC16C-9DBA-5E23-698B-584C16827ACE}"/>
              </a:ext>
            </a:extLst>
          </p:cNvPr>
          <p:cNvGrpSpPr/>
          <p:nvPr/>
        </p:nvGrpSpPr>
        <p:grpSpPr>
          <a:xfrm>
            <a:off x="375270" y="79269"/>
            <a:ext cx="11485403" cy="3127074"/>
            <a:chOff x="375270" y="79269"/>
            <a:chExt cx="11485403" cy="3127074"/>
          </a:xfrm>
        </p:grpSpPr>
        <p:grpSp>
          <p:nvGrpSpPr>
            <p:cNvPr id="24" name="グループ化 23">
              <a:extLst>
                <a:ext uri="{FF2B5EF4-FFF2-40B4-BE49-F238E27FC236}">
                  <a16:creationId xmlns:a16="http://schemas.microsoft.com/office/drawing/2014/main" id="{EFC75D63-AE67-FD29-D9BC-B4D8754B5314}"/>
                </a:ext>
              </a:extLst>
            </p:cNvPr>
            <p:cNvGrpSpPr/>
            <p:nvPr/>
          </p:nvGrpSpPr>
          <p:grpSpPr>
            <a:xfrm>
              <a:off x="375270" y="298383"/>
              <a:ext cx="11485403" cy="2907960"/>
              <a:chOff x="375270" y="-6417"/>
              <a:chExt cx="11485403" cy="2907960"/>
            </a:xfrm>
          </p:grpSpPr>
          <p:grpSp>
            <p:nvGrpSpPr>
              <p:cNvPr id="18" name="グループ化 17">
                <a:extLst>
                  <a:ext uri="{FF2B5EF4-FFF2-40B4-BE49-F238E27FC236}">
                    <a16:creationId xmlns:a16="http://schemas.microsoft.com/office/drawing/2014/main" id="{99C9F487-AD6F-6764-3F12-58A9FEA0561C}"/>
                  </a:ext>
                </a:extLst>
              </p:cNvPr>
              <p:cNvGrpSpPr/>
              <p:nvPr/>
            </p:nvGrpSpPr>
            <p:grpSpPr>
              <a:xfrm>
                <a:off x="375270" y="-6417"/>
                <a:ext cx="11485403" cy="2907960"/>
                <a:chOff x="1697075" y="55691"/>
                <a:chExt cx="11485403" cy="2907960"/>
              </a:xfrm>
            </p:grpSpPr>
            <p:pic>
              <p:nvPicPr>
                <p:cNvPr id="2" name="Picture 5" descr="E:\AORI講演会_柏キャンパス一般公開2019\fe_15070309.jpg">
                  <a:extLst>
                    <a:ext uri="{FF2B5EF4-FFF2-40B4-BE49-F238E27FC236}">
                      <a16:creationId xmlns:a16="http://schemas.microsoft.com/office/drawing/2014/main" id="{0991C0BB-5CDC-0225-6A8A-603AE9B8B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7075" y="386605"/>
                  <a:ext cx="2943619" cy="220771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878FDD5A-1A63-8FBF-A11E-7D6246689ACF}"/>
                    </a:ext>
                  </a:extLst>
                </p:cNvPr>
                <p:cNvSpPr txBox="1"/>
                <p:nvPr/>
              </p:nvSpPr>
              <p:spPr>
                <a:xfrm>
                  <a:off x="2267673" y="55691"/>
                  <a:ext cx="17425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Infrared imagery</a:t>
                  </a:r>
                  <a:endParaRPr kumimoji="1" lang="ja-JP" altLang="en-US" sz="1800" b="0" i="0" u="none" strike="noStrike" kern="1200" cap="none" spc="0" normalizeH="0" baseline="0" noProof="0" dirty="0">
                    <a:ln>
                      <a:noFill/>
                    </a:ln>
                    <a:solidFill>
                      <a:prstClr val="black"/>
                    </a:solidFill>
                    <a:effectLst/>
                    <a:uLnTx/>
                    <a:uFillTx/>
                    <a:latin typeface="Calibri" panose="020F0502020204030204" pitchFamily="34" charset="0"/>
                    <a:ea typeface="Meiryo UI" panose="020B0604030504040204" pitchFamily="50" charset="-128"/>
                    <a:cs typeface="Calibri" panose="020F0502020204030204" pitchFamily="34" charset="0"/>
                  </a:endParaRPr>
                </a:p>
              </p:txBody>
            </p:sp>
            <p:sp>
              <p:nvSpPr>
                <p:cNvPr id="4" name="テキスト ボックス 3">
                  <a:extLst>
                    <a:ext uri="{FF2B5EF4-FFF2-40B4-BE49-F238E27FC236}">
                      <a16:creationId xmlns:a16="http://schemas.microsoft.com/office/drawing/2014/main" id="{CDB99A33-465A-988F-77A4-0197D69BD802}"/>
                    </a:ext>
                  </a:extLst>
                </p:cNvPr>
                <p:cNvSpPr txBox="1"/>
                <p:nvPr/>
              </p:nvSpPr>
              <p:spPr>
                <a:xfrm>
                  <a:off x="2684893" y="2577814"/>
                  <a:ext cx="2468052"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(quoted from Kochi Univ.)</a:t>
                  </a:r>
                  <a:endParaRPr kumimoji="1" lang="ja-JP" altLang="en-US" sz="1600" b="0" i="0" u="none" strike="noStrike" kern="1200" cap="none" spc="0" normalizeH="0" baseline="0" noProof="0" dirty="0">
                    <a:ln>
                      <a:noFill/>
                    </a:ln>
                    <a:solidFill>
                      <a:prstClr val="black"/>
                    </a:solidFill>
                    <a:effectLst/>
                    <a:uLnTx/>
                    <a:uFillTx/>
                    <a:latin typeface="Calibri" panose="020F0502020204030204" pitchFamily="34" charset="0"/>
                    <a:ea typeface="游ゴシック" panose="020B0400000000000000" pitchFamily="50" charset="-128"/>
                    <a:cs typeface="Calibri" panose="020F0502020204030204" pitchFamily="34" charset="0"/>
                  </a:endParaRPr>
                </a:p>
              </p:txBody>
            </p:sp>
            <p:pic>
              <p:nvPicPr>
                <p:cNvPr id="8" name="図 7">
                  <a:extLst>
                    <a:ext uri="{FF2B5EF4-FFF2-40B4-BE49-F238E27FC236}">
                      <a16:creationId xmlns:a16="http://schemas.microsoft.com/office/drawing/2014/main" id="{8B455288-4B46-BA53-9E1C-232784B8BC30}"/>
                    </a:ext>
                  </a:extLst>
                </p:cNvPr>
                <p:cNvPicPr>
                  <a:picLocks noChangeAspect="1"/>
                </p:cNvPicPr>
                <p:nvPr/>
              </p:nvPicPr>
              <p:blipFill rotWithShape="1">
                <a:blip r:embed="rId4">
                  <a:extLst>
                    <a:ext uri="{28A0092B-C50C-407E-A947-70E740481C1C}">
                      <a14:useLocalDpi xmlns:a14="http://schemas.microsoft.com/office/drawing/2010/main" val="0"/>
                    </a:ext>
                  </a:extLst>
                </a:blip>
                <a:srcRect t="9422" b="8592"/>
                <a:stretch/>
              </p:blipFill>
              <p:spPr>
                <a:xfrm>
                  <a:off x="5153917" y="364767"/>
                  <a:ext cx="3539667" cy="2489445"/>
                </a:xfrm>
                <a:prstGeom prst="rect">
                  <a:avLst/>
                </a:prstGeom>
              </p:spPr>
            </p:pic>
            <p:sp>
              <p:nvSpPr>
                <p:cNvPr id="10" name="テキスト ボックス 9">
                  <a:extLst>
                    <a:ext uri="{FF2B5EF4-FFF2-40B4-BE49-F238E27FC236}">
                      <a16:creationId xmlns:a16="http://schemas.microsoft.com/office/drawing/2014/main" id="{A91FA8C4-B013-04F1-5F1B-595BCC249E30}"/>
                    </a:ext>
                  </a:extLst>
                </p:cNvPr>
                <p:cNvSpPr txBox="1"/>
                <p:nvPr/>
              </p:nvSpPr>
              <p:spPr>
                <a:xfrm>
                  <a:off x="7500200" y="2594319"/>
                  <a:ext cx="69622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SST</a:t>
                  </a:r>
                  <a:endParaRPr kumimoji="1" lang="ja-JP" altLang="en-US" b="0" i="0" u="none" strike="noStrike" kern="1200" cap="none" spc="0" normalizeH="0" baseline="0" noProof="0" dirty="0">
                    <a:ln>
                      <a:noFill/>
                    </a:ln>
                    <a:solidFill>
                      <a:prstClr val="black"/>
                    </a:solidFill>
                    <a:effectLst/>
                    <a:uLnTx/>
                    <a:uFillTx/>
                    <a:latin typeface="Calibri" panose="020F0502020204030204" pitchFamily="34" charset="0"/>
                    <a:ea typeface="Meiryo UI" panose="020B0604030504040204" pitchFamily="50" charset="-128"/>
                    <a:cs typeface="Calibri" panose="020F0502020204030204" pitchFamily="34" charset="0"/>
                  </a:endParaRPr>
                </a:p>
              </p:txBody>
            </p:sp>
            <p:sp>
              <p:nvSpPr>
                <p:cNvPr id="12" name="テキスト ボックス 11">
                  <a:extLst>
                    <a:ext uri="{FF2B5EF4-FFF2-40B4-BE49-F238E27FC236}">
                      <a16:creationId xmlns:a16="http://schemas.microsoft.com/office/drawing/2014/main" id="{BFAA7C04-549D-3F08-F74B-41ABB08E9D9A}"/>
                    </a:ext>
                  </a:extLst>
                </p:cNvPr>
                <p:cNvSpPr txBox="1"/>
                <p:nvPr/>
              </p:nvSpPr>
              <p:spPr>
                <a:xfrm>
                  <a:off x="8098812" y="1451393"/>
                  <a:ext cx="486389" cy="461665"/>
                </a:xfrm>
                <a:prstGeom prst="rect">
                  <a:avLst/>
                </a:prstGeom>
                <a:noFill/>
              </p:spPr>
              <p:txBody>
                <a:bodyPr wrap="square" rtlCol="0">
                  <a:spAutoFit/>
                </a:bodyPr>
                <a:lstStyle/>
                <a:p>
                  <a:pPr algn="ctr"/>
                  <a:r>
                    <a:rPr lang="en-US" altLang="ja-JP" sz="2400" b="1" dirty="0">
                      <a:ln>
                        <a:solidFill>
                          <a:schemeClr val="tx1"/>
                        </a:solidFill>
                      </a:ln>
                      <a:solidFill>
                        <a:schemeClr val="bg1"/>
                      </a:solidFill>
                    </a:rPr>
                    <a:t>H</a:t>
                  </a:r>
                  <a:endParaRPr kumimoji="1" lang="ja-JP" altLang="en-US" sz="2400" b="1" dirty="0">
                    <a:ln>
                      <a:solidFill>
                        <a:schemeClr val="tx1"/>
                      </a:solidFill>
                    </a:ln>
                    <a:solidFill>
                      <a:schemeClr val="bg1"/>
                    </a:solidFill>
                  </a:endParaRPr>
                </a:p>
              </p:txBody>
            </p:sp>
            <p:sp>
              <p:nvSpPr>
                <p:cNvPr id="13" name="テキスト ボックス 12">
                  <a:extLst>
                    <a:ext uri="{FF2B5EF4-FFF2-40B4-BE49-F238E27FC236}">
                      <a16:creationId xmlns:a16="http://schemas.microsoft.com/office/drawing/2014/main" id="{03FC3253-E398-5504-FBAC-D5F3C611683D}"/>
                    </a:ext>
                  </a:extLst>
                </p:cNvPr>
                <p:cNvSpPr txBox="1"/>
                <p:nvPr/>
              </p:nvSpPr>
              <p:spPr>
                <a:xfrm rot="19840294">
                  <a:off x="6659986" y="1782252"/>
                  <a:ext cx="1298929" cy="2616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srgbClr val="0070C0"/>
                      </a:solidFill>
                      <a:effectLst/>
                      <a:uLnTx/>
                      <a:uFillTx/>
                      <a:latin typeface="Calibri" panose="020F0502020204030204" pitchFamily="34" charset="0"/>
                      <a:ea typeface="Calibri" panose="020F0502020204030204" pitchFamily="34" charset="0"/>
                      <a:cs typeface="Calibri" panose="020F0502020204030204" pitchFamily="34" charset="0"/>
                    </a:rPr>
                    <a:t>moisture transport</a:t>
                  </a:r>
                  <a:endParaRPr kumimoji="1" lang="ja-JP" altLang="en-US" sz="1100" b="0" i="0" u="none" strike="noStrike" kern="1200" cap="none" spc="0" normalizeH="0" baseline="0" noProof="0" dirty="0">
                    <a:ln>
                      <a:noFill/>
                    </a:ln>
                    <a:solidFill>
                      <a:srgbClr val="0070C0"/>
                    </a:solidFill>
                    <a:effectLst/>
                    <a:uLnTx/>
                    <a:uFillTx/>
                    <a:latin typeface="Calibri" panose="020F0502020204030204" pitchFamily="34" charset="0"/>
                    <a:ea typeface="Meiryo UI" panose="020B0604030504040204" pitchFamily="50" charset="-128"/>
                    <a:cs typeface="Calibri" panose="020F0502020204030204" pitchFamily="34" charset="0"/>
                  </a:endParaRPr>
                </a:p>
              </p:txBody>
            </p:sp>
            <p:sp>
              <p:nvSpPr>
                <p:cNvPr id="14" name="テキスト ボックス 13">
                  <a:extLst>
                    <a:ext uri="{FF2B5EF4-FFF2-40B4-BE49-F238E27FC236}">
                      <a16:creationId xmlns:a16="http://schemas.microsoft.com/office/drawing/2014/main" id="{851D5568-8B08-1E43-8FCA-4E67882B5154}"/>
                    </a:ext>
                  </a:extLst>
                </p:cNvPr>
                <p:cNvSpPr txBox="1"/>
                <p:nvPr/>
              </p:nvSpPr>
              <p:spPr>
                <a:xfrm>
                  <a:off x="5747717" y="63631"/>
                  <a:ext cx="24875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panose="020F0502020204030204" pitchFamily="34" charset="0"/>
                      <a:ea typeface="Meiryo UI" panose="020B0604030504040204" pitchFamily="50" charset="-128"/>
                      <a:cs typeface="Calibri" panose="020F0502020204030204" pitchFamily="34" charset="0"/>
                    </a:rPr>
                    <a:t>Large-scale environment</a:t>
                  </a:r>
                  <a:endParaRPr kumimoji="1" lang="ja-JP" altLang="en-US" sz="1800" b="0" i="0" u="none" strike="noStrike" kern="1200" cap="none" spc="0" normalizeH="0" baseline="0" noProof="0" dirty="0">
                    <a:ln>
                      <a:noFill/>
                    </a:ln>
                    <a:solidFill>
                      <a:prstClr val="black"/>
                    </a:solidFill>
                    <a:effectLst/>
                    <a:uLnTx/>
                    <a:uFillTx/>
                    <a:latin typeface="Calibri" panose="020F0502020204030204" pitchFamily="34" charset="0"/>
                    <a:ea typeface="Meiryo UI" panose="020B0604030504040204" pitchFamily="50" charset="-128"/>
                    <a:cs typeface="Calibri" panose="020F0502020204030204" pitchFamily="34" charset="0"/>
                  </a:endParaRPr>
                </a:p>
              </p:txBody>
            </p:sp>
            <p:sp>
              <p:nvSpPr>
                <p:cNvPr id="16" name="テキスト ボックス 15">
                  <a:extLst>
                    <a:ext uri="{FF2B5EF4-FFF2-40B4-BE49-F238E27FC236}">
                      <a16:creationId xmlns:a16="http://schemas.microsoft.com/office/drawing/2014/main" id="{BC66718E-F21A-E1A2-9C15-B61FCABA5266}"/>
                    </a:ext>
                  </a:extLst>
                </p:cNvPr>
                <p:cNvSpPr txBox="1"/>
                <p:nvPr/>
              </p:nvSpPr>
              <p:spPr>
                <a:xfrm>
                  <a:off x="8888311" y="543184"/>
                  <a:ext cx="3780944" cy="1569660"/>
                </a:xfrm>
                <a:prstGeom prst="rect">
                  <a:avLst/>
                </a:prstGeom>
                <a:noFill/>
              </p:spPr>
              <p:txBody>
                <a:bodyPr wrap="square" rtlCol="0">
                  <a:spAutoFit/>
                </a:bodyPr>
                <a:lstStyle/>
                <a:p>
                  <a:r>
                    <a:rPr lang="en-US" altLang="ja-JP" sz="2400" dirty="0">
                      <a:latin typeface="Calibri" panose="020F0502020204030204" pitchFamily="34" charset="0"/>
                      <a:ea typeface="Calibri" panose="020F0502020204030204" pitchFamily="34" charset="0"/>
                      <a:cs typeface="Calibri" panose="020F0502020204030204" pitchFamily="34" charset="0"/>
                    </a:rPr>
                    <a:t>Factors to form </a:t>
                  </a:r>
                  <a:r>
                    <a:rPr kumimoji="1" lang="en-US" altLang="ja-JP" sz="2400" dirty="0" err="1">
                      <a:latin typeface="Calibri" panose="020F0502020204030204" pitchFamily="34" charset="0"/>
                      <a:ea typeface="Calibri" panose="020F0502020204030204" pitchFamily="34" charset="0"/>
                      <a:cs typeface="Calibri" panose="020F0502020204030204" pitchFamily="34" charset="0"/>
                    </a:rPr>
                    <a:t>Baiu</a:t>
                  </a:r>
                  <a:r>
                    <a:rPr kumimoji="1" lang="en-US" altLang="ja-JP" sz="2400" dirty="0">
                      <a:latin typeface="Calibri" panose="020F0502020204030204" pitchFamily="34" charset="0"/>
                      <a:ea typeface="Calibri" panose="020F0502020204030204" pitchFamily="34" charset="0"/>
                      <a:cs typeface="Calibri" panose="020F0502020204030204" pitchFamily="34" charset="0"/>
                    </a:rPr>
                    <a:t> fronts</a:t>
                  </a:r>
                </a:p>
                <a:p>
                  <a:pPr marL="285750" indent="-285750">
                    <a:buFont typeface="Arial" panose="020B0604020202020204" pitchFamily="34" charset="0"/>
                    <a:buChar char="•"/>
                  </a:pPr>
                  <a:r>
                    <a:rPr kumimoji="1" lang="en-US" altLang="ja-JP" sz="2400" dirty="0">
                      <a:latin typeface="Calibri" panose="020F0502020204030204" pitchFamily="34" charset="0"/>
                      <a:ea typeface="Calibri" panose="020F0502020204030204" pitchFamily="34" charset="0"/>
                      <a:cs typeface="Calibri" panose="020F0502020204030204" pitchFamily="34" charset="0"/>
                    </a:rPr>
                    <a:t>Subtropical jet (STJ)</a:t>
                  </a:r>
                </a:p>
                <a:p>
                  <a:pPr marL="285750" indent="-285750">
                    <a:buFont typeface="Arial" panose="020B0604020202020204" pitchFamily="34" charset="0"/>
                    <a:buChar char="•"/>
                  </a:pPr>
                  <a:r>
                    <a:rPr lang="en-US" altLang="ja-JP" sz="2400" dirty="0">
                      <a:latin typeface="Calibri" panose="020F0502020204030204" pitchFamily="34" charset="0"/>
                      <a:ea typeface="Calibri" panose="020F0502020204030204" pitchFamily="34" charset="0"/>
                      <a:cs typeface="Calibri" panose="020F0502020204030204" pitchFamily="34" charset="0"/>
                    </a:rPr>
                    <a:t>Generation of lower-level convective instability (LCI)</a:t>
                  </a:r>
                </a:p>
              </p:txBody>
            </p:sp>
            <p:sp>
              <p:nvSpPr>
                <p:cNvPr id="17" name="テキスト ボックス 16">
                  <a:extLst>
                    <a:ext uri="{FF2B5EF4-FFF2-40B4-BE49-F238E27FC236}">
                      <a16:creationId xmlns:a16="http://schemas.microsoft.com/office/drawing/2014/main" id="{3E3593C4-5009-05D5-CC3A-FAA032953FB0}"/>
                    </a:ext>
                  </a:extLst>
                </p:cNvPr>
                <p:cNvSpPr txBox="1"/>
                <p:nvPr/>
              </p:nvSpPr>
              <p:spPr>
                <a:xfrm>
                  <a:off x="9733136" y="1985589"/>
                  <a:ext cx="3449342" cy="461665"/>
                </a:xfrm>
                <a:prstGeom prst="rect">
                  <a:avLst/>
                </a:prstGeom>
                <a:noFill/>
              </p:spPr>
              <p:txBody>
                <a:bodyPr wrap="none" rtlCol="0">
                  <a:spAutoFit/>
                </a:bodyPr>
                <a:lstStyle/>
                <a:p>
                  <a:r>
                    <a:rPr kumimoji="1" lang="en-US" altLang="ja-JP" sz="2400" dirty="0">
                      <a:latin typeface="Calibri" panose="020F0502020204030204" pitchFamily="34" charset="0"/>
                      <a:ea typeface="Calibri" panose="020F0502020204030204" pitchFamily="34" charset="0"/>
                      <a:cs typeface="Calibri" panose="020F0502020204030204" pitchFamily="34" charset="0"/>
                    </a:rPr>
                    <a:t>(e.g., Kodama</a:t>
                  </a:r>
                  <a:r>
                    <a:rPr lang="ja-JP" altLang="en-US" sz="2400" dirty="0">
                      <a:latin typeface="Calibri" panose="020F0502020204030204" pitchFamily="34" charset="0"/>
                      <a:ea typeface="Calibri" panose="020F0502020204030204" pitchFamily="34" charset="0"/>
                      <a:cs typeface="Calibri" panose="020F0502020204030204" pitchFamily="34" charset="0"/>
                    </a:rPr>
                    <a:t> </a:t>
                  </a:r>
                  <a:r>
                    <a:rPr lang="en-US" altLang="ja-JP" sz="2400" dirty="0">
                      <a:latin typeface="Calibri" panose="020F0502020204030204" pitchFamily="34" charset="0"/>
                      <a:ea typeface="Calibri" panose="020F0502020204030204" pitchFamily="34" charset="0"/>
                      <a:cs typeface="Calibri" panose="020F0502020204030204" pitchFamily="34" charset="0"/>
                    </a:rPr>
                    <a:t>1992, 1993)</a:t>
                  </a:r>
                  <a:endParaRPr kumimoji="1" lang="ja-JP" altLang="en-US" sz="2400" dirty="0">
                    <a:latin typeface="Calibri" panose="020F0502020204030204" pitchFamily="34" charset="0"/>
                    <a:cs typeface="Calibri" panose="020F0502020204030204" pitchFamily="34" charset="0"/>
                  </a:endParaRPr>
                </a:p>
              </p:txBody>
            </p:sp>
          </p:grpSp>
          <p:sp>
            <p:nvSpPr>
              <p:cNvPr id="23" name="テキスト ボックス 22">
                <a:extLst>
                  <a:ext uri="{FF2B5EF4-FFF2-40B4-BE49-F238E27FC236}">
                    <a16:creationId xmlns:a16="http://schemas.microsoft.com/office/drawing/2014/main" id="{5C394CD3-FB8C-F2C6-D1D4-AF5BF75568FC}"/>
                  </a:ext>
                </a:extLst>
              </p:cNvPr>
              <p:cNvSpPr txBox="1"/>
              <p:nvPr/>
            </p:nvSpPr>
            <p:spPr>
              <a:xfrm rot="20493665">
                <a:off x="6134600" y="305996"/>
                <a:ext cx="1025296" cy="2616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effectLst/>
                    <a:uLnTx/>
                    <a:uFillTx/>
                    <a:latin typeface="Calibri" panose="020F0502020204030204" pitchFamily="34" charset="0"/>
                    <a:ea typeface="Meiryo UI" panose="020B0604030504040204" pitchFamily="50" charset="-128"/>
                    <a:cs typeface="Calibri" panose="020F0502020204030204" pitchFamily="34" charset="0"/>
                  </a:rPr>
                  <a:t>Subtropical jet</a:t>
                </a:r>
              </a:p>
            </p:txBody>
          </p:sp>
        </p:grpSp>
        <p:sp>
          <p:nvSpPr>
            <p:cNvPr id="5" name="テキスト ボックス 4">
              <a:extLst>
                <a:ext uri="{FF2B5EF4-FFF2-40B4-BE49-F238E27FC236}">
                  <a16:creationId xmlns:a16="http://schemas.microsoft.com/office/drawing/2014/main" id="{A8AAA0D1-C8B4-1CA8-1938-86004B2EECCA}"/>
                </a:ext>
              </a:extLst>
            </p:cNvPr>
            <p:cNvSpPr txBox="1"/>
            <p:nvPr/>
          </p:nvSpPr>
          <p:spPr>
            <a:xfrm>
              <a:off x="2830639" y="79269"/>
              <a:ext cx="1631260" cy="369332"/>
            </a:xfrm>
            <a:prstGeom prst="rect">
              <a:avLst/>
            </a:prstGeom>
            <a:noFill/>
          </p:spPr>
          <p:txBody>
            <a:bodyPr wrap="square">
              <a:spAutoFit/>
            </a:bodyPr>
            <a:lstStyle/>
            <a:p>
              <a:r>
                <a:rPr lang="en-US" altLang="ja-JP" dirty="0">
                  <a:solidFill>
                    <a:srgbClr val="F79646">
                      <a:lumMod val="75000"/>
                    </a:srgbClr>
                  </a:solidFill>
                  <a:latin typeface="Calibri"/>
                  <a:ea typeface="Meiryo UI" panose="020B0604030504040204" pitchFamily="50" charset="-128"/>
                </a:rPr>
                <a:t>0Z 3 July 2015</a:t>
              </a:r>
              <a:endParaRPr lang="ja-JP" altLang="en-US" dirty="0">
                <a:solidFill>
                  <a:srgbClr val="F79646">
                    <a:lumMod val="75000"/>
                  </a:srgbClr>
                </a:solidFill>
                <a:latin typeface="Calibri"/>
              </a:endParaRPr>
            </a:p>
          </p:txBody>
        </p:sp>
      </p:grpSp>
    </p:spTree>
    <p:extLst>
      <p:ext uri="{BB962C8B-B14F-4D97-AF65-F5344CB8AC3E}">
        <p14:creationId xmlns:p14="http://schemas.microsoft.com/office/powerpoint/2010/main" val="152795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1BC9EE-F55C-6E2C-6673-B622D376283D}"/>
              </a:ext>
            </a:extLst>
          </p:cNvPr>
          <p:cNvSpPr>
            <a:spLocks noGrp="1"/>
          </p:cNvSpPr>
          <p:nvPr>
            <p:ph type="title"/>
          </p:nvPr>
        </p:nvSpPr>
        <p:spPr/>
        <p:txBody>
          <a:bodyPr/>
          <a:lstStyle/>
          <a:p>
            <a:r>
              <a:rPr lang="en-US" altLang="ja-JP" dirty="0"/>
              <a:t>3</a:t>
            </a:r>
            <a:r>
              <a:rPr kumimoji="1" lang="en-US" altLang="ja-JP" dirty="0"/>
              <a:t>-1. </a:t>
            </a:r>
            <a:r>
              <a:rPr lang="en-US" altLang="ja-JP" dirty="0"/>
              <a:t>S</a:t>
            </a:r>
            <a:r>
              <a:rPr kumimoji="1" lang="en-US" altLang="ja-JP" dirty="0"/>
              <a:t>tatistical analyses</a:t>
            </a:r>
            <a:endParaRPr kumimoji="1" lang="ja-JP" altLang="en-US" dirty="0"/>
          </a:p>
        </p:txBody>
      </p:sp>
      <p:sp>
        <p:nvSpPr>
          <p:cNvPr id="3" name="テキスト プレースホルダー 2">
            <a:extLst>
              <a:ext uri="{FF2B5EF4-FFF2-40B4-BE49-F238E27FC236}">
                <a16:creationId xmlns:a16="http://schemas.microsoft.com/office/drawing/2014/main" id="{3A58445A-3813-1573-E800-878F40740435}"/>
              </a:ext>
            </a:extLst>
          </p:cNvPr>
          <p:cNvSpPr>
            <a:spLocks noGrp="1"/>
          </p:cNvSpPr>
          <p:nvPr>
            <p:ph type="body" idx="1"/>
          </p:nvPr>
        </p:nvSpPr>
        <p:spPr/>
        <p:txBody>
          <a:bodyPr/>
          <a:lstStyle/>
          <a:p>
            <a:pPr marL="342900" indent="-342900">
              <a:buFont typeface="Arial" panose="020B0604020202020204" pitchFamily="34" charset="0"/>
              <a:buChar char="•"/>
            </a:pPr>
            <a:r>
              <a:rPr kumimoji="1" lang="en-US" altLang="ja-JP" dirty="0"/>
              <a:t>What are precipitation systems associated with </a:t>
            </a:r>
            <a:r>
              <a:rPr kumimoji="1" lang="en-US" altLang="ja-JP" dirty="0" err="1"/>
              <a:t>Baiu</a:t>
            </a:r>
            <a:r>
              <a:rPr kumimoji="1" lang="en-US" altLang="ja-JP" dirty="0"/>
              <a:t> fronts like?</a:t>
            </a:r>
            <a:endParaRPr lang="en-US" altLang="ja-JP" dirty="0"/>
          </a:p>
          <a:p>
            <a:pPr marL="342900" indent="-342900">
              <a:buFont typeface="Arial" panose="020B0604020202020204" pitchFamily="34" charset="0"/>
              <a:buChar char="•"/>
            </a:pPr>
            <a:r>
              <a:rPr kumimoji="1" lang="en-US" altLang="ja-JP" dirty="0"/>
              <a:t>How are these precipitation characteristics related to STJ and LCI?</a:t>
            </a:r>
          </a:p>
        </p:txBody>
      </p:sp>
      <p:sp>
        <p:nvSpPr>
          <p:cNvPr id="4" name="スライド番号プレースホルダー 3">
            <a:extLst>
              <a:ext uri="{FF2B5EF4-FFF2-40B4-BE49-F238E27FC236}">
                <a16:creationId xmlns:a16="http://schemas.microsoft.com/office/drawing/2014/main" id="{3C7349C7-9A99-0804-C85B-E428B7FF3526}"/>
              </a:ext>
            </a:extLst>
          </p:cNvPr>
          <p:cNvSpPr>
            <a:spLocks noGrp="1"/>
          </p:cNvSpPr>
          <p:nvPr>
            <p:ph type="sldNum" sz="quarter" idx="12"/>
          </p:nvPr>
        </p:nvSpPr>
        <p:spPr/>
        <p:txBody>
          <a:bodyPr/>
          <a:lstStyle/>
          <a:p>
            <a:fld id="{63FC4544-5710-4D77-B926-0B4D2C9DC840}" type="slidenum">
              <a:rPr kumimoji="1" lang="ja-JP" altLang="en-US" smtClean="0"/>
              <a:t>13</a:t>
            </a:fld>
            <a:endParaRPr kumimoji="1" lang="ja-JP" altLang="en-US"/>
          </a:p>
        </p:txBody>
      </p:sp>
    </p:spTree>
    <p:extLst>
      <p:ext uri="{BB962C8B-B14F-4D97-AF65-F5344CB8AC3E}">
        <p14:creationId xmlns:p14="http://schemas.microsoft.com/office/powerpoint/2010/main" val="1151485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図 113">
            <a:extLst>
              <a:ext uri="{FF2B5EF4-FFF2-40B4-BE49-F238E27FC236}">
                <a16:creationId xmlns:a16="http://schemas.microsoft.com/office/drawing/2014/main" id="{3E0225EC-ABEA-FC06-5352-A3832E7D2E5E}"/>
              </a:ext>
            </a:extLst>
          </p:cNvPr>
          <p:cNvPicPr>
            <a:picLocks noChangeAspect="1"/>
          </p:cNvPicPr>
          <p:nvPr/>
        </p:nvPicPr>
        <p:blipFill>
          <a:blip r:embed="rId3"/>
          <a:srcRect l="5152" t="1626" b="1"/>
          <a:stretch/>
        </p:blipFill>
        <p:spPr>
          <a:xfrm>
            <a:off x="2766501" y="672260"/>
            <a:ext cx="7536236" cy="5361644"/>
          </a:xfrm>
          <a:prstGeom prst="rect">
            <a:avLst/>
          </a:prstGeom>
        </p:spPr>
      </p:pic>
      <p:sp>
        <p:nvSpPr>
          <p:cNvPr id="2" name="タイトル 1">
            <a:extLst>
              <a:ext uri="{FF2B5EF4-FFF2-40B4-BE49-F238E27FC236}">
                <a16:creationId xmlns:a16="http://schemas.microsoft.com/office/drawing/2014/main" id="{4C6DC080-F000-02C7-9949-51D824C75B77}"/>
              </a:ext>
            </a:extLst>
          </p:cNvPr>
          <p:cNvSpPr>
            <a:spLocks noGrp="1"/>
          </p:cNvSpPr>
          <p:nvPr>
            <p:ph type="title"/>
          </p:nvPr>
        </p:nvSpPr>
        <p:spPr/>
        <p:txBody>
          <a:bodyPr>
            <a:normAutofit/>
          </a:bodyPr>
          <a:lstStyle/>
          <a:p>
            <a:r>
              <a:rPr kumimoji="1" lang="en-US" altLang="ja-JP" sz="2800" dirty="0">
                <a:latin typeface="+mn-lt"/>
              </a:rPr>
              <a:t>  </a:t>
            </a:r>
            <a:r>
              <a:rPr kumimoji="1" lang="en-US" altLang="ja-JP" sz="2800" dirty="0" err="1">
                <a:latin typeface="+mn-lt"/>
              </a:rPr>
              <a:t>Baiu</a:t>
            </a:r>
            <a:r>
              <a:rPr kumimoji="1" lang="en-US" altLang="ja-JP" sz="2800" dirty="0">
                <a:latin typeface="+mn-lt"/>
              </a:rPr>
              <a:t> front (BF): a boundary between </a:t>
            </a:r>
            <a:r>
              <a:rPr lang="en-US" altLang="ja-JP" sz="2800" dirty="0">
                <a:latin typeface="+mn-lt"/>
              </a:rPr>
              <a:t>the </a:t>
            </a:r>
            <a:r>
              <a:rPr kumimoji="1" lang="en-US" altLang="ja-JP" sz="2800" dirty="0">
                <a:latin typeface="+mn-lt"/>
              </a:rPr>
              <a:t>tropics and midlatitudes</a:t>
            </a:r>
            <a:endParaRPr kumimoji="1" lang="ja-JP" altLang="en-US" sz="2800" dirty="0">
              <a:latin typeface="+mn-lt"/>
            </a:endParaRPr>
          </a:p>
        </p:txBody>
      </p:sp>
      <p:sp>
        <p:nvSpPr>
          <p:cNvPr id="3" name="スライド番号プレースホルダー 2">
            <a:extLst>
              <a:ext uri="{FF2B5EF4-FFF2-40B4-BE49-F238E27FC236}">
                <a16:creationId xmlns:a16="http://schemas.microsoft.com/office/drawing/2014/main" id="{87E81DA5-2071-3678-5DA2-5ADC7FC6E552}"/>
              </a:ext>
            </a:extLst>
          </p:cNvPr>
          <p:cNvSpPr>
            <a:spLocks noGrp="1"/>
          </p:cNvSpPr>
          <p:nvPr>
            <p:ph type="sldNum" sz="quarter" idx="12"/>
          </p:nvPr>
        </p:nvSpPr>
        <p:spPr/>
        <p:txBody>
          <a:bodyPr/>
          <a:lstStyle/>
          <a:p>
            <a:fld id="{46E100B3-9BC0-419A-B016-C0EDA7D3E2A7}" type="slidenum">
              <a:rPr kumimoji="1" lang="ja-JP" altLang="en-US" smtClean="0"/>
              <a:t>14</a:t>
            </a:fld>
            <a:endParaRPr kumimoji="1" lang="ja-JP" altLang="en-US" dirty="0"/>
          </a:p>
        </p:txBody>
      </p:sp>
      <p:sp>
        <p:nvSpPr>
          <p:cNvPr id="8" name="テキスト ボックス 7">
            <a:extLst>
              <a:ext uri="{FF2B5EF4-FFF2-40B4-BE49-F238E27FC236}">
                <a16:creationId xmlns:a16="http://schemas.microsoft.com/office/drawing/2014/main" id="{148C9A3E-7DEA-9DC6-CAE1-1ED180EB0AE0}"/>
              </a:ext>
            </a:extLst>
          </p:cNvPr>
          <p:cNvSpPr txBox="1"/>
          <p:nvPr/>
        </p:nvSpPr>
        <p:spPr>
          <a:xfrm>
            <a:off x="3088023" y="5148787"/>
            <a:ext cx="149662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400" b="1" dirty="0">
                <a:solidFill>
                  <a:prstClr val="black"/>
                </a:solidFill>
                <a:ea typeface="Meiryo UI" panose="020B0604030504040204" pitchFamily="50" charset="-128"/>
              </a:rPr>
              <a:t>North</a:t>
            </a:r>
            <a:endParaRPr kumimoji="1" lang="ja-JP" altLang="en-US" sz="2400" b="1" i="0" u="none" strike="noStrike" kern="1200" cap="none" spc="0" normalizeH="0" baseline="0" noProof="0" dirty="0">
              <a:ln>
                <a:noFill/>
              </a:ln>
              <a:solidFill>
                <a:prstClr val="black"/>
              </a:solidFill>
              <a:effectLst/>
              <a:uLnTx/>
              <a:uFillTx/>
              <a:ea typeface="Meiryo UI" panose="020B0604030504040204" pitchFamily="50" charset="-128"/>
            </a:endParaRPr>
          </a:p>
        </p:txBody>
      </p:sp>
      <p:sp>
        <p:nvSpPr>
          <p:cNvPr id="9" name="テキスト ボックス 8">
            <a:extLst>
              <a:ext uri="{FF2B5EF4-FFF2-40B4-BE49-F238E27FC236}">
                <a16:creationId xmlns:a16="http://schemas.microsoft.com/office/drawing/2014/main" id="{6CC11E9A-4505-2A99-95AD-93D5A9E26484}"/>
              </a:ext>
            </a:extLst>
          </p:cNvPr>
          <p:cNvSpPr txBox="1"/>
          <p:nvPr/>
        </p:nvSpPr>
        <p:spPr>
          <a:xfrm>
            <a:off x="7657788" y="5140726"/>
            <a:ext cx="189410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400" b="1" dirty="0">
                <a:solidFill>
                  <a:prstClr val="black"/>
                </a:solidFill>
                <a:ea typeface="Meiryo UI" panose="020B0604030504040204" pitchFamily="50" charset="-128"/>
              </a:rPr>
              <a:t>South</a:t>
            </a:r>
            <a:endParaRPr kumimoji="1" lang="ja-JP" altLang="en-US" sz="2400" b="1" i="0" u="none" strike="noStrike" kern="1200" cap="none" spc="0" normalizeH="0" baseline="0" noProof="0" dirty="0">
              <a:ln>
                <a:noFill/>
              </a:ln>
              <a:solidFill>
                <a:prstClr val="black"/>
              </a:solidFill>
              <a:effectLst/>
              <a:uLnTx/>
              <a:uFillTx/>
              <a:ea typeface="Meiryo UI" panose="020B0604030504040204" pitchFamily="50" charset="-128"/>
            </a:endParaRPr>
          </a:p>
        </p:txBody>
      </p:sp>
      <p:sp>
        <p:nvSpPr>
          <p:cNvPr id="10" name="テキスト ボックス 9">
            <a:extLst>
              <a:ext uri="{FF2B5EF4-FFF2-40B4-BE49-F238E27FC236}">
                <a16:creationId xmlns:a16="http://schemas.microsoft.com/office/drawing/2014/main" id="{8A3E5DC9-46D6-9100-FD20-1D78A694B25E}"/>
              </a:ext>
            </a:extLst>
          </p:cNvPr>
          <p:cNvSpPr txBox="1"/>
          <p:nvPr/>
        </p:nvSpPr>
        <p:spPr>
          <a:xfrm>
            <a:off x="308113" y="4107379"/>
            <a:ext cx="1886046" cy="923330"/>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0" i="0" u="none" strike="noStrike" kern="1200" cap="none" spc="0" normalizeH="0" baseline="0" noProof="0" dirty="0" err="1">
                <a:ln>
                  <a:noFill/>
                </a:ln>
                <a:solidFill>
                  <a:prstClr val="black"/>
                </a:solidFill>
                <a:effectLst/>
                <a:uLnTx/>
                <a:uFillTx/>
                <a:ea typeface="Meiryo UI" panose="020B0604030504040204" pitchFamily="50" charset="-128"/>
                <a:cs typeface="+mn-cs"/>
              </a:rPr>
              <a:t>Θe</a:t>
            </a:r>
            <a:r>
              <a:rPr kumimoji="1" lang="en-US" altLang="ja-JP" b="0" i="0" u="none" strike="noStrike" kern="1200" cap="none" spc="0" normalizeH="0" baseline="0" noProof="0" dirty="0">
                <a:ln>
                  <a:noFill/>
                </a:ln>
                <a:solidFill>
                  <a:prstClr val="black"/>
                </a:solidFill>
                <a:effectLst/>
                <a:uLnTx/>
                <a:uFillTx/>
                <a:ea typeface="Meiryo UI" panose="020B0604030504040204" pitchFamily="50" charset="-128"/>
                <a:cs typeface="+mn-cs"/>
              </a:rPr>
              <a:t> (color)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solidFill>
                  <a:prstClr val="black"/>
                </a:solidFill>
                <a:ea typeface="Meiryo UI" panose="020B0604030504040204" pitchFamily="50" charset="-128"/>
              </a:rPr>
              <a:t>u (black contour)</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0" i="0" u="none" strike="noStrike" kern="1200" cap="none" spc="0" normalizeH="0" baseline="0" noProof="0" dirty="0">
                <a:ln>
                  <a:noFill/>
                </a:ln>
                <a:solidFill>
                  <a:prstClr val="black"/>
                </a:solidFill>
                <a:effectLst/>
                <a:uLnTx/>
                <a:uFillTx/>
                <a:ea typeface="Meiryo UI" panose="020B0604030504040204" pitchFamily="50" charset="-128"/>
                <a:cs typeface="+mn-cs"/>
              </a:rPr>
              <a:t>ω (white contour)</a:t>
            </a:r>
            <a:endParaRPr kumimoji="1" lang="ja-JP" altLang="en-US" b="0" i="0" u="none" strike="noStrike" kern="1200" cap="none" spc="0" normalizeH="0" baseline="0" noProof="0" dirty="0">
              <a:ln>
                <a:noFill/>
              </a:ln>
              <a:solidFill>
                <a:prstClr val="black"/>
              </a:solidFill>
              <a:effectLst/>
              <a:uLnTx/>
              <a:uFillTx/>
              <a:ea typeface="Meiryo UI" panose="020B0604030504040204" pitchFamily="50" charset="-128"/>
              <a:cs typeface="+mn-cs"/>
            </a:endParaRPr>
          </a:p>
        </p:txBody>
      </p:sp>
      <p:sp>
        <p:nvSpPr>
          <p:cNvPr id="11" name="テキスト ボックス 10">
            <a:extLst>
              <a:ext uri="{FF2B5EF4-FFF2-40B4-BE49-F238E27FC236}">
                <a16:creationId xmlns:a16="http://schemas.microsoft.com/office/drawing/2014/main" id="{826546C4-EFB0-2925-FBF8-5AF3D1A16336}"/>
              </a:ext>
            </a:extLst>
          </p:cNvPr>
          <p:cNvSpPr txBox="1"/>
          <p:nvPr/>
        </p:nvSpPr>
        <p:spPr>
          <a:xfrm>
            <a:off x="4244243" y="1569431"/>
            <a:ext cx="21726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3200" b="1" i="0" u="none" strike="noStrike" kern="1200" cap="none" spc="0" normalizeH="0" baseline="0" noProof="0" dirty="0">
                <a:ln>
                  <a:noFill/>
                </a:ln>
                <a:solidFill>
                  <a:prstClr val="black"/>
                </a:solidFill>
                <a:effectLst/>
                <a:uLnTx/>
                <a:uFillTx/>
                <a:ea typeface="Meiryo UI" panose="020B0604030504040204" pitchFamily="50" charset="-128"/>
                <a:cs typeface="+mn-cs"/>
              </a:rPr>
              <a:t>STJ</a:t>
            </a:r>
            <a:endParaRPr kumimoji="1" lang="ja-JP" altLang="en-US" sz="3200" b="1" i="0" u="none" strike="noStrike" kern="1200" cap="none" spc="0" normalizeH="0" baseline="0" noProof="0" dirty="0">
              <a:ln>
                <a:noFill/>
              </a:ln>
              <a:solidFill>
                <a:prstClr val="black"/>
              </a:solidFill>
              <a:effectLst/>
              <a:uLnTx/>
              <a:uFillTx/>
              <a:ea typeface="Meiryo UI" panose="020B0604030504040204" pitchFamily="50" charset="-128"/>
              <a:cs typeface="+mn-cs"/>
            </a:endParaRPr>
          </a:p>
        </p:txBody>
      </p:sp>
      <p:sp>
        <p:nvSpPr>
          <p:cNvPr id="12" name="矢印: 上 11">
            <a:extLst>
              <a:ext uri="{FF2B5EF4-FFF2-40B4-BE49-F238E27FC236}">
                <a16:creationId xmlns:a16="http://schemas.microsoft.com/office/drawing/2014/main" id="{129FC800-30EC-9353-5D12-BC0450CBBF4C}"/>
              </a:ext>
            </a:extLst>
          </p:cNvPr>
          <p:cNvSpPr/>
          <p:nvPr/>
        </p:nvSpPr>
        <p:spPr>
          <a:xfrm>
            <a:off x="7916476" y="3123571"/>
            <a:ext cx="1044260" cy="1064862"/>
          </a:xfrm>
          <a:prstGeom prst="upArrow">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ea typeface="Meiryo UI" panose="020B0604030504040204" pitchFamily="50" charset="-128"/>
              <a:cs typeface="+mn-cs"/>
            </a:endParaRPr>
          </a:p>
        </p:txBody>
      </p:sp>
      <p:grpSp>
        <p:nvGrpSpPr>
          <p:cNvPr id="38" name="グループ化 37">
            <a:extLst>
              <a:ext uri="{FF2B5EF4-FFF2-40B4-BE49-F238E27FC236}">
                <a16:creationId xmlns:a16="http://schemas.microsoft.com/office/drawing/2014/main" id="{2CB239B5-EDA5-7FA3-525D-40FF82D06C03}"/>
              </a:ext>
            </a:extLst>
          </p:cNvPr>
          <p:cNvGrpSpPr/>
          <p:nvPr/>
        </p:nvGrpSpPr>
        <p:grpSpPr>
          <a:xfrm>
            <a:off x="3428033" y="579130"/>
            <a:ext cx="7207917" cy="5863415"/>
            <a:chOff x="973008" y="1443359"/>
            <a:chExt cx="5801918" cy="4877341"/>
          </a:xfrm>
        </p:grpSpPr>
        <p:sp>
          <p:nvSpPr>
            <p:cNvPr id="21" name="楕円 20">
              <a:extLst>
                <a:ext uri="{FF2B5EF4-FFF2-40B4-BE49-F238E27FC236}">
                  <a16:creationId xmlns:a16="http://schemas.microsoft.com/office/drawing/2014/main" id="{EA2C8161-7C4D-1A87-76D5-99614D886E4E}"/>
                </a:ext>
              </a:extLst>
            </p:cNvPr>
            <p:cNvSpPr/>
            <p:nvPr/>
          </p:nvSpPr>
          <p:spPr>
            <a:xfrm>
              <a:off x="4053430" y="1460988"/>
              <a:ext cx="1962157" cy="4287904"/>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ea typeface="Meiryo UI" panose="020B0604030504040204" pitchFamily="50" charset="-128"/>
                <a:cs typeface="+mn-cs"/>
              </a:endParaRPr>
            </a:p>
          </p:txBody>
        </p:sp>
        <p:sp>
          <p:nvSpPr>
            <p:cNvPr id="22" name="楕円 21">
              <a:extLst>
                <a:ext uri="{FF2B5EF4-FFF2-40B4-BE49-F238E27FC236}">
                  <a16:creationId xmlns:a16="http://schemas.microsoft.com/office/drawing/2014/main" id="{81B44A86-B5A4-344E-B5CC-F4A1851595CF}"/>
                </a:ext>
              </a:extLst>
            </p:cNvPr>
            <p:cNvSpPr/>
            <p:nvPr/>
          </p:nvSpPr>
          <p:spPr>
            <a:xfrm>
              <a:off x="973008" y="1443359"/>
              <a:ext cx="3080422" cy="4287904"/>
            </a:xfrm>
            <a:prstGeom prst="ellipse">
              <a:avLst/>
            </a:prstGeom>
            <a:noFill/>
            <a:ln w="28575">
              <a:solidFill>
                <a:srgbClr val="00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ea typeface="Meiryo UI" panose="020B0604030504040204" pitchFamily="50" charset="-128"/>
                <a:cs typeface="+mn-cs"/>
              </a:endParaRPr>
            </a:p>
          </p:txBody>
        </p:sp>
        <p:sp>
          <p:nvSpPr>
            <p:cNvPr id="23" name="テキスト ボックス 22">
              <a:extLst>
                <a:ext uri="{FF2B5EF4-FFF2-40B4-BE49-F238E27FC236}">
                  <a16:creationId xmlns:a16="http://schemas.microsoft.com/office/drawing/2014/main" id="{D8848A38-C59F-6605-6D62-38653B5FDA22}"/>
                </a:ext>
              </a:extLst>
            </p:cNvPr>
            <p:cNvSpPr txBox="1"/>
            <p:nvPr/>
          </p:nvSpPr>
          <p:spPr>
            <a:xfrm rot="16200000">
              <a:off x="2184912" y="4655947"/>
              <a:ext cx="677108" cy="2652397"/>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3200" b="1" i="0" u="none" strike="noStrike" kern="1200" cap="none" spc="0" normalizeH="0" baseline="0" noProof="0" dirty="0">
                  <a:ln>
                    <a:solidFill>
                      <a:srgbClr val="002060"/>
                    </a:solidFill>
                  </a:ln>
                  <a:solidFill>
                    <a:srgbClr val="00FFFF"/>
                  </a:solidFill>
                  <a:effectLst/>
                  <a:uLnTx/>
                  <a:uFillTx/>
                  <a:ea typeface="Meiryo UI" panose="020B0604030504040204" pitchFamily="50" charset="-128"/>
                  <a:cs typeface="+mn-cs"/>
                </a:rPr>
                <a:t>Midlatitude</a:t>
              </a:r>
              <a:r>
                <a:rPr lang="en-US" altLang="ja-JP" sz="3200" b="1" noProof="0" dirty="0">
                  <a:ln>
                    <a:solidFill>
                      <a:srgbClr val="002060"/>
                    </a:solidFill>
                  </a:ln>
                  <a:solidFill>
                    <a:srgbClr val="00FFFF"/>
                  </a:solidFill>
                  <a:ea typeface="Meiryo UI" panose="020B0604030504040204" pitchFamily="50" charset="-128"/>
                </a:rPr>
                <a:t> air</a:t>
              </a:r>
              <a:endParaRPr kumimoji="1" lang="en-US" altLang="ja-JP" sz="3200" b="1" i="0" u="none" strike="noStrike" kern="1200" cap="none" spc="0" normalizeH="0" baseline="0" noProof="0" dirty="0">
                <a:ln>
                  <a:solidFill>
                    <a:srgbClr val="002060"/>
                  </a:solidFill>
                </a:ln>
                <a:solidFill>
                  <a:srgbClr val="00FFFF"/>
                </a:solidFill>
                <a:effectLst/>
                <a:uLnTx/>
                <a:uFillTx/>
                <a:ea typeface="Meiryo UI" panose="020B0604030504040204" pitchFamily="50" charset="-128"/>
                <a:cs typeface="+mn-cs"/>
              </a:endParaRPr>
            </a:p>
          </p:txBody>
        </p:sp>
        <p:sp>
          <p:nvSpPr>
            <p:cNvPr id="24" name="テキスト ボックス 23">
              <a:extLst>
                <a:ext uri="{FF2B5EF4-FFF2-40B4-BE49-F238E27FC236}">
                  <a16:creationId xmlns:a16="http://schemas.microsoft.com/office/drawing/2014/main" id="{04DA15D9-EF8A-046C-4104-0FEC0C6AADDC}"/>
                </a:ext>
              </a:extLst>
            </p:cNvPr>
            <p:cNvSpPr txBox="1"/>
            <p:nvPr/>
          </p:nvSpPr>
          <p:spPr>
            <a:xfrm rot="16200000">
              <a:off x="5108316" y="4596773"/>
              <a:ext cx="677108" cy="2656112"/>
            </a:xfrm>
            <a:prstGeom prst="rect">
              <a:avLst/>
            </a:prstGeom>
            <a:noFill/>
          </p:spPr>
          <p:txBody>
            <a:bodyPr vert="eaVert"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3200" b="1" i="0" u="none" strike="noStrike" kern="1200" cap="none" spc="0" normalizeH="0" baseline="0" noProof="0" dirty="0">
                  <a:ln>
                    <a:solidFill>
                      <a:srgbClr val="002060"/>
                    </a:solidFill>
                  </a:ln>
                  <a:solidFill>
                    <a:srgbClr val="FF0000"/>
                  </a:solidFill>
                  <a:effectLst/>
                  <a:uLnTx/>
                  <a:uFillTx/>
                  <a:ea typeface="Meiryo UI" panose="020B0604030504040204" pitchFamily="50" charset="-128"/>
                  <a:cs typeface="+mn-cs"/>
                </a:rPr>
                <a:t>Subtropical air </a:t>
              </a:r>
              <a:endParaRPr kumimoji="1" lang="ja-JP" altLang="en-US" sz="3200" b="1" i="0" u="none" strike="noStrike" kern="1200" cap="none" spc="0" normalizeH="0" baseline="0" noProof="0" dirty="0">
                <a:ln>
                  <a:solidFill>
                    <a:srgbClr val="002060"/>
                  </a:solidFill>
                </a:ln>
                <a:solidFill>
                  <a:srgbClr val="FF0000"/>
                </a:solidFill>
                <a:effectLst/>
                <a:uLnTx/>
                <a:uFillTx/>
                <a:ea typeface="Meiryo UI" panose="020B0604030504040204" pitchFamily="50" charset="-128"/>
                <a:cs typeface="+mn-cs"/>
              </a:endParaRPr>
            </a:p>
          </p:txBody>
        </p:sp>
      </p:grpSp>
      <p:grpSp>
        <p:nvGrpSpPr>
          <p:cNvPr id="37" name="グループ化 36">
            <a:extLst>
              <a:ext uri="{FF2B5EF4-FFF2-40B4-BE49-F238E27FC236}">
                <a16:creationId xmlns:a16="http://schemas.microsoft.com/office/drawing/2014/main" id="{A1024D29-43E0-F08C-26F1-6B44835BE50D}"/>
              </a:ext>
            </a:extLst>
          </p:cNvPr>
          <p:cNvGrpSpPr/>
          <p:nvPr/>
        </p:nvGrpSpPr>
        <p:grpSpPr>
          <a:xfrm>
            <a:off x="6547410" y="5201979"/>
            <a:ext cx="1708758" cy="1728977"/>
            <a:chOff x="3345017" y="5139270"/>
            <a:chExt cx="1375442" cy="1438208"/>
          </a:xfrm>
        </p:grpSpPr>
        <p:grpSp>
          <p:nvGrpSpPr>
            <p:cNvPr id="20" name="グループ化 19">
              <a:extLst>
                <a:ext uri="{FF2B5EF4-FFF2-40B4-BE49-F238E27FC236}">
                  <a16:creationId xmlns:a16="http://schemas.microsoft.com/office/drawing/2014/main" id="{D23D5819-74AE-8BC2-FDC1-ED901E592F2E}"/>
                </a:ext>
              </a:extLst>
            </p:cNvPr>
            <p:cNvGrpSpPr/>
            <p:nvPr/>
          </p:nvGrpSpPr>
          <p:grpSpPr>
            <a:xfrm>
              <a:off x="3733717" y="5613218"/>
              <a:ext cx="770193" cy="964260"/>
              <a:chOff x="4485159" y="4557489"/>
              <a:chExt cx="1670348" cy="784749"/>
            </a:xfrm>
          </p:grpSpPr>
          <p:sp>
            <p:nvSpPr>
              <p:cNvPr id="25" name="テキスト ボックス 24">
                <a:extLst>
                  <a:ext uri="{FF2B5EF4-FFF2-40B4-BE49-F238E27FC236}">
                    <a16:creationId xmlns:a16="http://schemas.microsoft.com/office/drawing/2014/main" id="{D22463E6-897D-F86D-BEEB-D7F43224B073}"/>
                  </a:ext>
                </a:extLst>
              </p:cNvPr>
              <p:cNvSpPr txBox="1"/>
              <p:nvPr/>
            </p:nvSpPr>
            <p:spPr>
              <a:xfrm>
                <a:off x="4485159" y="4866327"/>
                <a:ext cx="1670348" cy="475911"/>
              </a:xfrm>
              <a:prstGeom prst="rect">
                <a:avLst/>
              </a:prstGeom>
              <a:noFill/>
              <a:ln w="38100">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3200" b="1" i="0" u="none" strike="noStrike" kern="1200" cap="none" spc="0" normalizeH="0" baseline="0" noProof="0" dirty="0">
                    <a:ln>
                      <a:solidFill>
                        <a:schemeClr val="tx2">
                          <a:lumMod val="50000"/>
                        </a:schemeClr>
                      </a:solidFill>
                    </a:ln>
                    <a:solidFill>
                      <a:schemeClr val="accent1"/>
                    </a:solidFill>
                    <a:effectLst/>
                    <a:uLnTx/>
                    <a:uFillTx/>
                    <a:ea typeface="Meiryo UI" panose="020B0604030504040204" pitchFamily="50" charset="-128"/>
                    <a:cs typeface="+mn-cs"/>
                  </a:rPr>
                  <a:t>BF</a:t>
                </a:r>
              </a:p>
            </p:txBody>
          </p:sp>
          <p:sp>
            <p:nvSpPr>
              <p:cNvPr id="26" name="二等辺三角形 25">
                <a:extLst>
                  <a:ext uri="{FF2B5EF4-FFF2-40B4-BE49-F238E27FC236}">
                    <a16:creationId xmlns:a16="http://schemas.microsoft.com/office/drawing/2014/main" id="{9578F918-C4DD-424B-8DE0-67F9A509D415}"/>
                  </a:ext>
                </a:extLst>
              </p:cNvPr>
              <p:cNvSpPr/>
              <p:nvPr/>
            </p:nvSpPr>
            <p:spPr>
              <a:xfrm>
                <a:off x="5193090" y="4557489"/>
                <a:ext cx="258254" cy="395419"/>
              </a:xfrm>
              <a:prstGeom prst="triangle">
                <a:avLst/>
              </a:prstGeom>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ea typeface="Meiryo UI" panose="020B0604030504040204" pitchFamily="50" charset="-128"/>
                  <a:cs typeface="+mn-cs"/>
                </a:endParaRPr>
              </a:p>
            </p:txBody>
          </p:sp>
        </p:grpSp>
        <p:grpSp>
          <p:nvGrpSpPr>
            <p:cNvPr id="14" name="グループ化 13">
              <a:extLst>
                <a:ext uri="{FF2B5EF4-FFF2-40B4-BE49-F238E27FC236}">
                  <a16:creationId xmlns:a16="http://schemas.microsoft.com/office/drawing/2014/main" id="{AEBEC01A-3962-A092-E42A-F1CC71E4195E}"/>
                </a:ext>
              </a:extLst>
            </p:cNvPr>
            <p:cNvGrpSpPr/>
            <p:nvPr/>
          </p:nvGrpSpPr>
          <p:grpSpPr>
            <a:xfrm>
              <a:off x="3345017" y="5139270"/>
              <a:ext cx="1375442" cy="532751"/>
              <a:chOff x="6084552" y="4914484"/>
              <a:chExt cx="1718265" cy="545073"/>
            </a:xfrm>
          </p:grpSpPr>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DAB4DE56-0E53-A2A9-48C2-DF1E4B1E424C}"/>
                      </a:ext>
                    </a:extLst>
                  </p:cNvPr>
                  <p:cNvSpPr txBox="1"/>
                  <p:nvPr/>
                </p:nvSpPr>
                <p:spPr>
                  <a:xfrm>
                    <a:off x="6228991" y="5000758"/>
                    <a:ext cx="1431660" cy="37787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1" i="0" u="none" strike="noStrike" kern="1200" cap="none" spc="0" normalizeH="0" baseline="0" noProof="0" dirty="0">
                        <a:ln>
                          <a:noFill/>
                        </a:ln>
                        <a:solidFill>
                          <a:srgbClr val="C00000"/>
                        </a:solidFill>
                        <a:effectLst/>
                        <a:uLnTx/>
                        <a:uFillTx/>
                        <a:ea typeface="Meiryo UI" panose="020B0604030504040204" pitchFamily="50" charset="-128"/>
                        <a:cs typeface="+mn-cs"/>
                      </a:rPr>
                      <a:t>Large </a:t>
                    </a:r>
                    <a14:m>
                      <m:oMath xmlns:m="http://schemas.openxmlformats.org/officeDocument/2006/math">
                        <m:r>
                          <a:rPr kumimoji="1" lang="en-US" altLang="ja-JP" b="1" i="0" u="none" strike="noStrike" kern="1200" cap="none" spc="0" normalizeH="0" baseline="0" noProof="0" smtClean="0">
                            <a:ln>
                              <a:noFill/>
                            </a:ln>
                            <a:solidFill>
                              <a:srgbClr val="C00000"/>
                            </a:solidFill>
                            <a:effectLst/>
                            <a:uLnTx/>
                            <a:uFillTx/>
                            <a:latin typeface="Cambria Math" panose="02040503050406030204" pitchFamily="18" charset="0"/>
                            <a:ea typeface="Meiryo UI" panose="020B0604030504040204" pitchFamily="50" charset="-128"/>
                            <a:cs typeface="+mn-cs"/>
                          </a:rPr>
                          <m:t>𝛁</m:t>
                        </m:r>
                        <m:sSub>
                          <m:sSubPr>
                            <m:ctrlPr>
                              <a:rPr kumimoji="1" lang="en-US" altLang="ja-JP" b="1" i="1" u="none" strike="noStrike" kern="1200" cap="none" spc="0" normalizeH="0" baseline="0" noProof="0" smtClean="0">
                                <a:ln>
                                  <a:noFill/>
                                </a:ln>
                                <a:solidFill>
                                  <a:srgbClr val="C00000"/>
                                </a:solidFill>
                                <a:effectLst/>
                                <a:uLnTx/>
                                <a:uFillTx/>
                                <a:latin typeface="Cambria Math" panose="02040503050406030204" pitchFamily="18" charset="0"/>
                                <a:ea typeface="Meiryo UI" panose="020B0604030504040204" pitchFamily="50" charset="-128"/>
                                <a:cs typeface="+mn-cs"/>
                              </a:rPr>
                            </m:ctrlPr>
                          </m:sSubPr>
                          <m:e>
                            <m:r>
                              <a:rPr kumimoji="1" lang="en-US" altLang="ja-JP" b="1" i="1" u="none" strike="noStrike" kern="1200" cap="none" spc="0" normalizeH="0" baseline="0" noProof="0" smtClean="0">
                                <a:ln>
                                  <a:noFill/>
                                </a:ln>
                                <a:solidFill>
                                  <a:srgbClr val="C00000"/>
                                </a:solidFill>
                                <a:effectLst/>
                                <a:uLnTx/>
                                <a:uFillTx/>
                                <a:latin typeface="Cambria Math" panose="02040503050406030204" pitchFamily="18" charset="0"/>
                                <a:ea typeface="Meiryo UI" panose="020B0604030504040204" pitchFamily="50" charset="-128"/>
                                <a:cs typeface="+mn-cs"/>
                              </a:rPr>
                              <m:t>𝜽</m:t>
                            </m:r>
                          </m:e>
                          <m:sub>
                            <m:r>
                              <a:rPr kumimoji="1" lang="en-US" altLang="ja-JP" b="1" i="1" u="none" strike="noStrike" kern="1200" cap="none" spc="0" normalizeH="0" baseline="0" noProof="0" smtClean="0">
                                <a:ln>
                                  <a:noFill/>
                                </a:ln>
                                <a:solidFill>
                                  <a:srgbClr val="C00000"/>
                                </a:solidFill>
                                <a:effectLst/>
                                <a:uLnTx/>
                                <a:uFillTx/>
                                <a:latin typeface="Cambria Math" panose="02040503050406030204" pitchFamily="18" charset="0"/>
                                <a:ea typeface="Meiryo UI" panose="020B0604030504040204" pitchFamily="50" charset="-128"/>
                                <a:cs typeface="+mn-cs"/>
                              </a:rPr>
                              <m:t>𝒆</m:t>
                            </m:r>
                          </m:sub>
                        </m:sSub>
                      </m:oMath>
                    </a14:m>
                    <a:endParaRPr kumimoji="1" lang="ja-JP" altLang="en-US" b="1" i="0" u="none" strike="noStrike" kern="1200" cap="none" spc="0" normalizeH="0" baseline="0" noProof="0" dirty="0">
                      <a:ln>
                        <a:noFill/>
                      </a:ln>
                      <a:solidFill>
                        <a:srgbClr val="C00000"/>
                      </a:solidFill>
                      <a:effectLst/>
                      <a:uLnTx/>
                      <a:uFillTx/>
                      <a:ea typeface="Meiryo UI" panose="020B0604030504040204" pitchFamily="50" charset="-128"/>
                      <a:cs typeface="+mn-cs"/>
                    </a:endParaRPr>
                  </a:p>
                </p:txBody>
              </p:sp>
            </mc:Choice>
            <mc:Fallback xmlns="">
              <p:sp>
                <p:nvSpPr>
                  <p:cNvPr id="18" name="テキスト ボックス 17">
                    <a:extLst>
                      <a:ext uri="{FF2B5EF4-FFF2-40B4-BE49-F238E27FC236}">
                        <a16:creationId xmlns:a16="http://schemas.microsoft.com/office/drawing/2014/main" id="{DAB4DE56-0E53-A2A9-48C2-DF1E4B1E424C}"/>
                      </a:ext>
                    </a:extLst>
                  </p:cNvPr>
                  <p:cNvSpPr txBox="1">
                    <a:spLocks noRot="1" noChangeAspect="1" noMove="1" noResize="1" noEditPoints="1" noAdjustHandles="1" noChangeArrowheads="1" noChangeShapeType="1" noTextEdit="1"/>
                  </p:cNvSpPr>
                  <p:nvPr/>
                </p:nvSpPr>
                <p:spPr>
                  <a:xfrm>
                    <a:off x="6228991" y="5000758"/>
                    <a:ext cx="1431660" cy="377874"/>
                  </a:xfrm>
                  <a:prstGeom prst="rect">
                    <a:avLst/>
                  </a:prstGeom>
                  <a:blipFill>
                    <a:blip r:embed="rId4"/>
                    <a:stretch>
                      <a:fillRect l="-4255" t="-10000" b="-26667"/>
                    </a:stretch>
                  </a:blipFill>
                </p:spPr>
                <p:txBody>
                  <a:bodyPr/>
                  <a:lstStyle/>
                  <a:p>
                    <a:r>
                      <a:rPr lang="ja-JP" altLang="en-US">
                        <a:noFill/>
                      </a:rPr>
                      <a:t> </a:t>
                    </a:r>
                  </a:p>
                </p:txBody>
              </p:sp>
            </mc:Fallback>
          </mc:AlternateContent>
          <p:sp>
            <p:nvSpPr>
              <p:cNvPr id="19" name="矢印: 左右 18">
                <a:extLst>
                  <a:ext uri="{FF2B5EF4-FFF2-40B4-BE49-F238E27FC236}">
                    <a16:creationId xmlns:a16="http://schemas.microsoft.com/office/drawing/2014/main" id="{935DB60E-81B3-63E0-E95A-69908DBBA379}"/>
                  </a:ext>
                </a:extLst>
              </p:cNvPr>
              <p:cNvSpPr/>
              <p:nvPr/>
            </p:nvSpPr>
            <p:spPr>
              <a:xfrm>
                <a:off x="6084552" y="4914484"/>
                <a:ext cx="1718265" cy="545073"/>
              </a:xfrm>
              <a:prstGeom prst="leftRightArrow">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ea typeface="Meiryo UI" panose="020B0604030504040204" pitchFamily="50" charset="-128"/>
                  <a:cs typeface="+mn-cs"/>
                </a:endParaRPr>
              </a:p>
            </p:txBody>
          </p:sp>
        </p:grpSp>
      </p:grpSp>
      <p:sp>
        <p:nvSpPr>
          <p:cNvPr id="28" name="テキスト ボックス 27">
            <a:extLst>
              <a:ext uri="{FF2B5EF4-FFF2-40B4-BE49-F238E27FC236}">
                <a16:creationId xmlns:a16="http://schemas.microsoft.com/office/drawing/2014/main" id="{60B6BBE9-C58A-C594-8B29-CDB78CC08247}"/>
              </a:ext>
            </a:extLst>
          </p:cNvPr>
          <p:cNvSpPr txBox="1"/>
          <p:nvPr/>
        </p:nvSpPr>
        <p:spPr>
          <a:xfrm>
            <a:off x="60232" y="1187041"/>
            <a:ext cx="2302881" cy="646331"/>
          </a:xfrm>
          <a:prstGeom prst="rect">
            <a:avLst/>
          </a:prstGeom>
          <a:noFill/>
        </p:spPr>
        <p:txBody>
          <a:bodyPr wrap="square">
            <a:spAutoFit/>
          </a:bodyPr>
          <a:lstStyle/>
          <a:p>
            <a:pPr algn="ctr"/>
            <a:r>
              <a:rPr kumimoji="1" lang="en-US" altLang="ja-JP" b="0" i="0" u="none" strike="noStrike" kern="1200" cap="none" spc="0" normalizeH="0" baseline="0" noProof="0" dirty="0">
                <a:ln>
                  <a:noFill/>
                </a:ln>
                <a:solidFill>
                  <a:schemeClr val="accent6">
                    <a:lumMod val="75000"/>
                  </a:schemeClr>
                </a:solidFill>
                <a:effectLst/>
                <a:uLnTx/>
                <a:uFillTx/>
                <a:ea typeface="Meiryo UI" panose="020B0604030504040204" pitchFamily="50" charset="-128"/>
                <a:cs typeface="+mn-cs"/>
              </a:rPr>
              <a:t>122-135E</a:t>
            </a:r>
          </a:p>
          <a:p>
            <a:pPr algn="ctr"/>
            <a:r>
              <a:rPr kumimoji="1" lang="en-US" altLang="ja-JP" b="0" i="0" u="none" strike="noStrike" kern="1200" cap="none" spc="0" normalizeH="0" baseline="0" noProof="0" dirty="0">
                <a:ln>
                  <a:noFill/>
                </a:ln>
                <a:solidFill>
                  <a:schemeClr val="accent6">
                    <a:lumMod val="75000"/>
                  </a:schemeClr>
                </a:solidFill>
                <a:effectLst/>
                <a:uLnTx/>
                <a:uFillTx/>
                <a:ea typeface="Meiryo UI" panose="020B0604030504040204" pitchFamily="50" charset="-128"/>
                <a:cs typeface="+mn-cs"/>
              </a:rPr>
              <a:t>June-July (1998-2011)</a:t>
            </a:r>
            <a:endParaRPr lang="ja-JP" altLang="en-US" dirty="0">
              <a:solidFill>
                <a:schemeClr val="accent6">
                  <a:lumMod val="75000"/>
                </a:schemeClr>
              </a:solidFill>
            </a:endParaRPr>
          </a:p>
        </p:txBody>
      </p:sp>
      <p:grpSp>
        <p:nvGrpSpPr>
          <p:cNvPr id="109" name="グループ化 108">
            <a:extLst>
              <a:ext uri="{FF2B5EF4-FFF2-40B4-BE49-F238E27FC236}">
                <a16:creationId xmlns:a16="http://schemas.microsoft.com/office/drawing/2014/main" id="{9E9C36EA-F9C2-1AB4-8F51-655F650EBBD6}"/>
              </a:ext>
            </a:extLst>
          </p:cNvPr>
          <p:cNvGrpSpPr/>
          <p:nvPr/>
        </p:nvGrpSpPr>
        <p:grpSpPr>
          <a:xfrm>
            <a:off x="3797933" y="1548929"/>
            <a:ext cx="5748939" cy="4155823"/>
            <a:chOff x="1295360" y="2379647"/>
            <a:chExt cx="4627532" cy="3456922"/>
          </a:xfrm>
        </p:grpSpPr>
        <p:sp>
          <p:nvSpPr>
            <p:cNvPr id="79" name="雲 78">
              <a:extLst>
                <a:ext uri="{FF2B5EF4-FFF2-40B4-BE49-F238E27FC236}">
                  <a16:creationId xmlns:a16="http://schemas.microsoft.com/office/drawing/2014/main" id="{EC26FE6F-80AA-BC11-6CD5-E143F1257B6D}"/>
                </a:ext>
              </a:extLst>
            </p:cNvPr>
            <p:cNvSpPr/>
            <p:nvPr/>
          </p:nvSpPr>
          <p:spPr>
            <a:xfrm>
              <a:off x="4738503" y="2721289"/>
              <a:ext cx="837563" cy="3078326"/>
            </a:xfrm>
            <a:prstGeom prst="cloud">
              <a:avLst/>
            </a:prstGeom>
            <a:noFill/>
            <a:ln w="571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1" name="直線矢印コネクタ 80">
              <a:extLst>
                <a:ext uri="{FF2B5EF4-FFF2-40B4-BE49-F238E27FC236}">
                  <a16:creationId xmlns:a16="http://schemas.microsoft.com/office/drawing/2014/main" id="{EEB9614E-11D7-7E05-BBAA-ED1C5B46BDCD}"/>
                </a:ext>
              </a:extLst>
            </p:cNvPr>
            <p:cNvCxnSpPr>
              <a:cxnSpLocks/>
            </p:cNvCxnSpPr>
            <p:nvPr/>
          </p:nvCxnSpPr>
          <p:spPr>
            <a:xfrm flipH="1">
              <a:off x="5164616" y="3001569"/>
              <a:ext cx="49784" cy="2835000"/>
            </a:xfrm>
            <a:prstGeom prst="straightConnector1">
              <a:avLst/>
            </a:prstGeom>
            <a:ln w="28575">
              <a:solidFill>
                <a:schemeClr val="bg1">
                  <a:lumMod val="6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94" name="グループ化 93">
              <a:extLst>
                <a:ext uri="{FF2B5EF4-FFF2-40B4-BE49-F238E27FC236}">
                  <a16:creationId xmlns:a16="http://schemas.microsoft.com/office/drawing/2014/main" id="{2F513642-AFC3-7A67-72DD-BC6B157B6482}"/>
                </a:ext>
              </a:extLst>
            </p:cNvPr>
            <p:cNvGrpSpPr/>
            <p:nvPr/>
          </p:nvGrpSpPr>
          <p:grpSpPr>
            <a:xfrm>
              <a:off x="1403938" y="3352798"/>
              <a:ext cx="1962157" cy="828562"/>
              <a:chOff x="1929403" y="3596459"/>
              <a:chExt cx="1110095" cy="828562"/>
            </a:xfrm>
          </p:grpSpPr>
          <p:cxnSp>
            <p:nvCxnSpPr>
              <p:cNvPr id="85" name="直線矢印コネクタ 84">
                <a:extLst>
                  <a:ext uri="{FF2B5EF4-FFF2-40B4-BE49-F238E27FC236}">
                    <a16:creationId xmlns:a16="http://schemas.microsoft.com/office/drawing/2014/main" id="{81BAE2BF-CB92-AA1F-4FD1-7B275F54C75C}"/>
                  </a:ext>
                </a:extLst>
              </p:cNvPr>
              <p:cNvCxnSpPr>
                <a:cxnSpLocks/>
              </p:cNvCxnSpPr>
              <p:nvPr/>
            </p:nvCxnSpPr>
            <p:spPr>
              <a:xfrm>
                <a:off x="1994953" y="3596459"/>
                <a:ext cx="1005309" cy="369403"/>
              </a:xfrm>
              <a:prstGeom prst="straightConnector1">
                <a:avLst/>
              </a:prstGeom>
              <a:ln w="28575">
                <a:solidFill>
                  <a:schemeClr val="bg1">
                    <a:lumMod val="6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直線矢印コネクタ 90">
                <a:extLst>
                  <a:ext uri="{FF2B5EF4-FFF2-40B4-BE49-F238E27FC236}">
                    <a16:creationId xmlns:a16="http://schemas.microsoft.com/office/drawing/2014/main" id="{7DDCB346-D5B6-49C4-3EBC-0FFD4996E895}"/>
                  </a:ext>
                </a:extLst>
              </p:cNvPr>
              <p:cNvCxnSpPr>
                <a:cxnSpLocks/>
              </p:cNvCxnSpPr>
              <p:nvPr/>
            </p:nvCxnSpPr>
            <p:spPr>
              <a:xfrm>
                <a:off x="1929403" y="3965863"/>
                <a:ext cx="1110095" cy="459158"/>
              </a:xfrm>
              <a:prstGeom prst="straightConnector1">
                <a:avLst/>
              </a:prstGeom>
              <a:ln w="28575">
                <a:solidFill>
                  <a:schemeClr val="bg1">
                    <a:lumMod val="6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07" name="テキスト ボックス 106">
              <a:extLst>
                <a:ext uri="{FF2B5EF4-FFF2-40B4-BE49-F238E27FC236}">
                  <a16:creationId xmlns:a16="http://schemas.microsoft.com/office/drawing/2014/main" id="{A84EF4E7-7562-F243-598A-7BBAAF4AF0A0}"/>
                </a:ext>
              </a:extLst>
            </p:cNvPr>
            <p:cNvSpPr txBox="1"/>
            <p:nvPr/>
          </p:nvSpPr>
          <p:spPr>
            <a:xfrm>
              <a:off x="4342719" y="2379647"/>
              <a:ext cx="1580173" cy="332822"/>
            </a:xfrm>
            <a:prstGeom prst="rect">
              <a:avLst/>
            </a:prstGeom>
            <a:noFill/>
          </p:spPr>
          <p:txBody>
            <a:bodyPr wrap="none" rtlCol="0">
              <a:spAutoFit/>
            </a:bodyPr>
            <a:lstStyle/>
            <a:p>
              <a:r>
                <a:rPr kumimoji="1" lang="en-US" altLang="ja-JP" sz="2000" b="1" dirty="0">
                  <a:ln>
                    <a:solidFill>
                      <a:schemeClr val="tx1"/>
                    </a:solidFill>
                  </a:ln>
                  <a:solidFill>
                    <a:schemeClr val="bg1">
                      <a:lumMod val="65000"/>
                    </a:schemeClr>
                  </a:solidFill>
                </a:rPr>
                <a:t>Deep convection</a:t>
              </a:r>
              <a:endParaRPr kumimoji="1" lang="ja-JP" altLang="en-US" sz="2000" b="1" dirty="0">
                <a:ln>
                  <a:solidFill>
                    <a:schemeClr val="tx1"/>
                  </a:solidFill>
                </a:ln>
                <a:solidFill>
                  <a:schemeClr val="bg1">
                    <a:lumMod val="65000"/>
                  </a:schemeClr>
                </a:solidFill>
              </a:endParaRPr>
            </a:p>
          </p:txBody>
        </p:sp>
        <p:sp>
          <p:nvSpPr>
            <p:cNvPr id="108" name="テキスト ボックス 107">
              <a:extLst>
                <a:ext uri="{FF2B5EF4-FFF2-40B4-BE49-F238E27FC236}">
                  <a16:creationId xmlns:a16="http://schemas.microsoft.com/office/drawing/2014/main" id="{9C7B6A71-C2C8-9CCA-9D08-1D6182EDFF97}"/>
                </a:ext>
              </a:extLst>
            </p:cNvPr>
            <p:cNvSpPr txBox="1"/>
            <p:nvPr/>
          </p:nvSpPr>
          <p:spPr>
            <a:xfrm rot="742382">
              <a:off x="1295360" y="3586451"/>
              <a:ext cx="2010674" cy="332822"/>
            </a:xfrm>
            <a:prstGeom prst="rect">
              <a:avLst/>
            </a:prstGeom>
            <a:noFill/>
          </p:spPr>
          <p:txBody>
            <a:bodyPr wrap="none" rtlCol="0">
              <a:spAutoFit/>
            </a:bodyPr>
            <a:lstStyle/>
            <a:p>
              <a:r>
                <a:rPr kumimoji="1" lang="en-US" altLang="ja-JP" sz="2000" b="1" dirty="0">
                  <a:ln>
                    <a:solidFill>
                      <a:schemeClr val="tx1"/>
                    </a:solidFill>
                  </a:ln>
                  <a:solidFill>
                    <a:schemeClr val="bg1">
                      <a:lumMod val="65000"/>
                    </a:schemeClr>
                  </a:solidFill>
                </a:rPr>
                <a:t>Extratropical cyclones</a:t>
              </a:r>
              <a:endParaRPr kumimoji="1" lang="ja-JP" altLang="en-US" sz="2000" b="1" dirty="0">
                <a:ln>
                  <a:solidFill>
                    <a:schemeClr val="tx1"/>
                  </a:solidFill>
                </a:ln>
                <a:solidFill>
                  <a:schemeClr val="bg1">
                    <a:lumMod val="65000"/>
                  </a:schemeClr>
                </a:solidFill>
              </a:endParaRPr>
            </a:p>
          </p:txBody>
        </p:sp>
      </p:grpSp>
      <p:grpSp>
        <p:nvGrpSpPr>
          <p:cNvPr id="39" name="グループ化 38">
            <a:extLst>
              <a:ext uri="{FF2B5EF4-FFF2-40B4-BE49-F238E27FC236}">
                <a16:creationId xmlns:a16="http://schemas.microsoft.com/office/drawing/2014/main" id="{0DF8B2B5-4DDE-5303-B3FC-7C8B0719BDE5}"/>
              </a:ext>
            </a:extLst>
          </p:cNvPr>
          <p:cNvGrpSpPr/>
          <p:nvPr/>
        </p:nvGrpSpPr>
        <p:grpSpPr>
          <a:xfrm>
            <a:off x="6617030" y="4709897"/>
            <a:ext cx="4223468" cy="1907408"/>
            <a:chOff x="3261783" y="4878447"/>
            <a:chExt cx="3399625" cy="1586631"/>
          </a:xfrm>
        </p:grpSpPr>
        <p:grpSp>
          <p:nvGrpSpPr>
            <p:cNvPr id="15" name="グループ化 14">
              <a:extLst>
                <a:ext uri="{FF2B5EF4-FFF2-40B4-BE49-F238E27FC236}">
                  <a16:creationId xmlns:a16="http://schemas.microsoft.com/office/drawing/2014/main" id="{4792BCE7-7ACF-6E04-959D-0187484066B3}"/>
                </a:ext>
              </a:extLst>
            </p:cNvPr>
            <p:cNvGrpSpPr/>
            <p:nvPr/>
          </p:nvGrpSpPr>
          <p:grpSpPr>
            <a:xfrm>
              <a:off x="4868331" y="4878447"/>
              <a:ext cx="1641443" cy="997855"/>
              <a:chOff x="7987550" y="4647628"/>
              <a:chExt cx="2050566" cy="1020935"/>
            </a:xfrm>
          </p:grpSpPr>
          <p:sp>
            <p:nvSpPr>
              <p:cNvPr id="16" name="矢印: 左右 15">
                <a:extLst>
                  <a:ext uri="{FF2B5EF4-FFF2-40B4-BE49-F238E27FC236}">
                    <a16:creationId xmlns:a16="http://schemas.microsoft.com/office/drawing/2014/main" id="{D2A9972D-1784-AFA4-2EA3-AC9680E27113}"/>
                  </a:ext>
                </a:extLst>
              </p:cNvPr>
              <p:cNvSpPr/>
              <p:nvPr/>
            </p:nvSpPr>
            <p:spPr>
              <a:xfrm rot="5400000">
                <a:off x="7981994" y="4653184"/>
                <a:ext cx="846686" cy="835574"/>
              </a:xfrm>
              <a:prstGeom prst="leftRightArrow">
                <a:avLst/>
              </a:prstGeom>
              <a:noFill/>
              <a:ln w="38100">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ea typeface="Meiryo UI" panose="020B0604030504040204" pitchFamily="50" charset="-128"/>
                  <a:cs typeface="+mn-cs"/>
                </a:endParaRPr>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45208006-1E53-1083-04E4-52FA7D132577}"/>
                      </a:ext>
                    </a:extLst>
                  </p:cNvPr>
                  <p:cNvSpPr txBox="1"/>
                  <p:nvPr/>
                </p:nvSpPr>
                <p:spPr>
                  <a:xfrm>
                    <a:off x="8554021" y="5040084"/>
                    <a:ext cx="1484095" cy="628479"/>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1" lang="en-US" altLang="ja-JP" b="1" i="1" u="none" strike="noStrike" kern="1200" cap="none" spc="0" normalizeH="0" baseline="0" noProof="0" smtClean="0">
                                  <a:ln>
                                    <a:noFill/>
                                  </a:ln>
                                  <a:solidFill>
                                    <a:srgbClr val="FF00FF"/>
                                  </a:solidFill>
                                  <a:effectLst/>
                                  <a:uLnTx/>
                                  <a:uFillTx/>
                                  <a:latin typeface="Cambria Math" panose="02040503050406030204" pitchFamily="18" charset="0"/>
                                  <a:ea typeface="Meiryo UI" panose="020B0604030504040204" pitchFamily="50" charset="-128"/>
                                  <a:cs typeface="+mn-cs"/>
                                </a:rPr>
                              </m:ctrlPr>
                            </m:fPr>
                            <m:num>
                              <m:sSub>
                                <m:sSubPr>
                                  <m:ctrlPr>
                                    <a:rPr kumimoji="1" lang="en-US" altLang="ja-JP" b="1" i="1" u="none" strike="noStrike" kern="1200" cap="none" spc="0" normalizeH="0" baseline="0" noProof="0" smtClean="0">
                                      <a:ln>
                                        <a:noFill/>
                                      </a:ln>
                                      <a:solidFill>
                                        <a:srgbClr val="FF00FF"/>
                                      </a:solidFill>
                                      <a:effectLst/>
                                      <a:uLnTx/>
                                      <a:uFillTx/>
                                      <a:latin typeface="Cambria Math" panose="02040503050406030204" pitchFamily="18" charset="0"/>
                                      <a:ea typeface="Meiryo UI" panose="020B0604030504040204" pitchFamily="50" charset="-128"/>
                                      <a:cs typeface="+mn-cs"/>
                                    </a:rPr>
                                  </m:ctrlPr>
                                </m:sSubPr>
                                <m:e>
                                  <m:r>
                                    <a:rPr kumimoji="1" lang="en-US" altLang="ja-JP" b="1" i="0" u="none" strike="noStrike" kern="1200" cap="none" spc="0" normalizeH="0" baseline="0" noProof="0" smtClean="0">
                                      <a:ln>
                                        <a:noFill/>
                                      </a:ln>
                                      <a:solidFill>
                                        <a:srgbClr val="FF00FF"/>
                                      </a:solidFill>
                                      <a:effectLst/>
                                      <a:uLnTx/>
                                      <a:uFillTx/>
                                      <a:latin typeface="Cambria Math" panose="02040503050406030204" pitchFamily="18" charset="0"/>
                                      <a:ea typeface="Meiryo UI" panose="020B0604030504040204" pitchFamily="50" charset="-128"/>
                                      <a:cs typeface="+mn-cs"/>
                                    </a:rPr>
                                    <m:t>𝛁</m:t>
                                  </m:r>
                                  <m:r>
                                    <a:rPr kumimoji="1" lang="en-US" altLang="ja-JP" b="1" i="1" u="none" strike="noStrike" kern="1200" cap="none" spc="0" normalizeH="0" baseline="0" noProof="0" smtClean="0">
                                      <a:ln>
                                        <a:noFill/>
                                      </a:ln>
                                      <a:solidFill>
                                        <a:srgbClr val="FF00FF"/>
                                      </a:solidFill>
                                      <a:effectLst/>
                                      <a:uLnTx/>
                                      <a:uFillTx/>
                                      <a:latin typeface="Cambria Math" panose="02040503050406030204" pitchFamily="18" charset="0"/>
                                      <a:ea typeface="Meiryo UI" panose="020B0604030504040204" pitchFamily="50" charset="-128"/>
                                      <a:cs typeface="+mn-cs"/>
                                    </a:rPr>
                                    <m:t>𝜽</m:t>
                                  </m:r>
                                </m:e>
                                <m:sub>
                                  <m:r>
                                    <a:rPr kumimoji="1" lang="en-US" altLang="ja-JP" b="1" i="1" u="none" strike="noStrike" kern="1200" cap="none" spc="0" normalizeH="0" baseline="0" noProof="0" smtClean="0">
                                      <a:ln>
                                        <a:noFill/>
                                      </a:ln>
                                      <a:solidFill>
                                        <a:srgbClr val="FF00FF"/>
                                      </a:solidFill>
                                      <a:effectLst/>
                                      <a:uLnTx/>
                                      <a:uFillTx/>
                                      <a:latin typeface="Cambria Math" panose="02040503050406030204" pitchFamily="18" charset="0"/>
                                      <a:ea typeface="Meiryo UI" panose="020B0604030504040204" pitchFamily="50" charset="-128"/>
                                      <a:cs typeface="+mn-cs"/>
                                    </a:rPr>
                                    <m:t>𝒆</m:t>
                                  </m:r>
                                </m:sub>
                              </m:sSub>
                            </m:num>
                            <m:den>
                              <m:r>
                                <a:rPr kumimoji="1" lang="en-US" altLang="ja-JP" b="1" i="0" u="none" strike="noStrike" kern="1200" cap="none" spc="0" normalizeH="0" baseline="0" noProof="0" smtClean="0">
                                  <a:ln>
                                    <a:noFill/>
                                  </a:ln>
                                  <a:solidFill>
                                    <a:srgbClr val="FF00FF"/>
                                  </a:solidFill>
                                  <a:effectLst/>
                                  <a:uLnTx/>
                                  <a:uFillTx/>
                                  <a:latin typeface="Cambria Math" panose="02040503050406030204" pitchFamily="18" charset="0"/>
                                  <a:ea typeface="Meiryo UI" panose="020B0604030504040204" pitchFamily="50" charset="-128"/>
                                  <a:cs typeface="+mn-cs"/>
                                </a:rPr>
                                <m:t>𝛁</m:t>
                              </m:r>
                              <m:r>
                                <a:rPr kumimoji="1" lang="en-US" altLang="ja-JP" b="1" i="0" u="none" strike="noStrike" kern="1200" cap="none" spc="0" normalizeH="0" baseline="0" noProof="0" smtClean="0">
                                  <a:ln>
                                    <a:noFill/>
                                  </a:ln>
                                  <a:solidFill>
                                    <a:srgbClr val="FF00FF"/>
                                  </a:solidFill>
                                  <a:effectLst/>
                                  <a:uLnTx/>
                                  <a:uFillTx/>
                                  <a:latin typeface="Cambria Math" panose="02040503050406030204" pitchFamily="18" charset="0"/>
                                  <a:ea typeface="Meiryo UI" panose="020B0604030504040204" pitchFamily="50" charset="-128"/>
                                  <a:cs typeface="+mn-cs"/>
                                </a:rPr>
                                <m:t>𝐳</m:t>
                              </m:r>
                            </m:den>
                          </m:f>
                          <m:r>
                            <a:rPr kumimoji="1" lang="en-US" altLang="ja-JP" b="1" i="1" u="none" strike="noStrike" kern="1200" cap="none" spc="0" normalizeH="0" baseline="0" noProof="0" smtClean="0">
                              <a:ln>
                                <a:noFill/>
                              </a:ln>
                              <a:solidFill>
                                <a:srgbClr val="FF00FF"/>
                              </a:solidFill>
                              <a:effectLst/>
                              <a:uLnTx/>
                              <a:uFillTx/>
                              <a:latin typeface="Cambria Math" panose="02040503050406030204" pitchFamily="18" charset="0"/>
                              <a:ea typeface="Meiryo UI" panose="020B0604030504040204" pitchFamily="50" charset="-128"/>
                              <a:cs typeface="+mn-cs"/>
                            </a:rPr>
                            <m:t>&lt;</m:t>
                          </m:r>
                          <m:r>
                            <a:rPr kumimoji="1" lang="en-US" altLang="ja-JP" b="1" i="1" u="none" strike="noStrike" kern="1200" cap="none" spc="0" normalizeH="0" baseline="0" noProof="0" smtClean="0">
                              <a:ln>
                                <a:noFill/>
                              </a:ln>
                              <a:solidFill>
                                <a:srgbClr val="FF00FF"/>
                              </a:solidFill>
                              <a:effectLst/>
                              <a:uLnTx/>
                              <a:uFillTx/>
                              <a:latin typeface="Cambria Math" panose="02040503050406030204" pitchFamily="18" charset="0"/>
                              <a:ea typeface="Meiryo UI" panose="020B0604030504040204" pitchFamily="50" charset="-128"/>
                              <a:cs typeface="+mn-cs"/>
                            </a:rPr>
                            <m:t>𝟎</m:t>
                          </m:r>
                        </m:oMath>
                      </m:oMathPara>
                    </a14:m>
                    <a:endParaRPr kumimoji="1" lang="en-US" altLang="ja-JP" b="1" i="0" u="none" strike="noStrike" kern="1200" cap="none" spc="0" normalizeH="0" baseline="0" noProof="0" dirty="0">
                      <a:ln>
                        <a:noFill/>
                      </a:ln>
                      <a:solidFill>
                        <a:srgbClr val="FF00FF"/>
                      </a:solidFill>
                      <a:effectLst/>
                      <a:uLnTx/>
                      <a:uFillTx/>
                      <a:ea typeface="Meiryo UI" panose="020B0604030504040204" pitchFamily="50" charset="-128"/>
                      <a:cs typeface="+mn-cs"/>
                    </a:endParaRPr>
                  </a:p>
                </p:txBody>
              </p:sp>
            </mc:Choice>
            <mc:Fallback xmlns="">
              <p:sp>
                <p:nvSpPr>
                  <p:cNvPr id="17" name="テキスト ボックス 16">
                    <a:extLst>
                      <a:ext uri="{FF2B5EF4-FFF2-40B4-BE49-F238E27FC236}">
                        <a16:creationId xmlns:a16="http://schemas.microsoft.com/office/drawing/2014/main" id="{45208006-1E53-1083-04E4-52FA7D132577}"/>
                      </a:ext>
                    </a:extLst>
                  </p:cNvPr>
                  <p:cNvSpPr txBox="1">
                    <a:spLocks noRot="1" noChangeAspect="1" noMove="1" noResize="1" noEditPoints="1" noAdjustHandles="1" noChangeArrowheads="1" noChangeShapeType="1" noTextEdit="1"/>
                  </p:cNvSpPr>
                  <p:nvPr/>
                </p:nvSpPr>
                <p:spPr>
                  <a:xfrm>
                    <a:off x="8554021" y="5040084"/>
                    <a:ext cx="1484095" cy="628479"/>
                  </a:xfrm>
                  <a:prstGeom prst="rect">
                    <a:avLst/>
                  </a:prstGeom>
                  <a:blipFill>
                    <a:blip r:embed="rId5"/>
                    <a:stretch>
                      <a:fillRect/>
                    </a:stretch>
                  </a:blipFill>
                </p:spPr>
                <p:txBody>
                  <a:bodyPr/>
                  <a:lstStyle/>
                  <a:p>
                    <a:r>
                      <a:rPr lang="ja-JP" altLang="en-US">
                        <a:noFill/>
                      </a:rPr>
                      <a:t> </a:t>
                    </a:r>
                  </a:p>
                </p:txBody>
              </p:sp>
            </mc:Fallback>
          </mc:AlternateContent>
        </p:grpSp>
        <p:sp>
          <p:nvSpPr>
            <p:cNvPr id="32" name="テキスト ボックス 31">
              <a:extLst>
                <a:ext uri="{FF2B5EF4-FFF2-40B4-BE49-F238E27FC236}">
                  <a16:creationId xmlns:a16="http://schemas.microsoft.com/office/drawing/2014/main" id="{EA136F0B-4D68-186D-FA6B-D63E8E0CBDF7}"/>
                </a:ext>
              </a:extLst>
            </p:cNvPr>
            <p:cNvSpPr txBox="1"/>
            <p:nvPr/>
          </p:nvSpPr>
          <p:spPr>
            <a:xfrm>
              <a:off x="4175570" y="6132256"/>
              <a:ext cx="2485838" cy="332822"/>
            </a:xfrm>
            <a:prstGeom prst="rect">
              <a:avLst/>
            </a:prstGeom>
            <a:noFill/>
          </p:spPr>
          <p:txBody>
            <a:bodyPr wrap="square">
              <a:spAutoFit/>
            </a:bodyPr>
            <a:lstStyle/>
            <a:p>
              <a:r>
                <a:rPr kumimoji="1" lang="en-US" altLang="ja-JP" sz="2000" b="1" i="0" u="none" strike="noStrike" kern="1200" cap="none" spc="0" normalizeH="0" baseline="0" noProof="0" dirty="0">
                  <a:ln>
                    <a:noFill/>
                  </a:ln>
                  <a:solidFill>
                    <a:srgbClr val="FF00FF"/>
                  </a:solidFill>
                  <a:effectLst/>
                  <a:uLnTx/>
                  <a:uFillTx/>
                  <a:ea typeface="Meiryo UI" panose="020B0604030504040204" pitchFamily="50" charset="-128"/>
                  <a:cs typeface="+mn-cs"/>
                </a:rPr>
                <a:t>More convectively </a:t>
              </a:r>
              <a:r>
                <a:rPr kumimoji="1" lang="en-US" altLang="ja-JP" sz="2000" b="1" i="0" u="none" strike="noStrike" kern="1200" cap="none" spc="0" normalizeH="0" baseline="0" noProof="0" dirty="0">
                  <a:ln>
                    <a:noFill/>
                  </a:ln>
                  <a:solidFill>
                    <a:srgbClr val="FF00FF"/>
                  </a:solidFill>
                  <a:effectLst/>
                  <a:uLnTx/>
                  <a:uFillTx/>
                  <a:ea typeface="Meiryo UI" panose="020B0604030504040204" pitchFamily="50" charset="-128"/>
                </a:rPr>
                <a:t>unstable</a:t>
              </a:r>
              <a:endParaRPr lang="ja-JP" altLang="en-US" sz="2000" dirty="0">
                <a:solidFill>
                  <a:srgbClr val="FF00FF"/>
                </a:solidFill>
              </a:endParaRPr>
            </a:p>
          </p:txBody>
        </p:sp>
        <p:cxnSp>
          <p:nvCxnSpPr>
            <p:cNvPr id="34" name="直線矢印コネクタ 33">
              <a:extLst>
                <a:ext uri="{FF2B5EF4-FFF2-40B4-BE49-F238E27FC236}">
                  <a16:creationId xmlns:a16="http://schemas.microsoft.com/office/drawing/2014/main" id="{824991CA-87BB-0657-8132-9EF285137CDB}"/>
                </a:ext>
              </a:extLst>
            </p:cNvPr>
            <p:cNvCxnSpPr>
              <a:cxnSpLocks/>
            </p:cNvCxnSpPr>
            <p:nvPr/>
          </p:nvCxnSpPr>
          <p:spPr>
            <a:xfrm>
              <a:off x="3261783" y="6149896"/>
              <a:ext cx="1415862" cy="0"/>
            </a:xfrm>
            <a:prstGeom prst="straightConnector1">
              <a:avLst/>
            </a:prstGeom>
            <a:ln w="28575">
              <a:solidFill>
                <a:srgbClr val="FF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28" name="テキスト ボックス 127">
            <a:extLst>
              <a:ext uri="{FF2B5EF4-FFF2-40B4-BE49-F238E27FC236}">
                <a16:creationId xmlns:a16="http://schemas.microsoft.com/office/drawing/2014/main" id="{44A7601F-A828-319A-5A0C-4C7828BA1445}"/>
              </a:ext>
            </a:extLst>
          </p:cNvPr>
          <p:cNvSpPr txBox="1"/>
          <p:nvPr/>
        </p:nvSpPr>
        <p:spPr>
          <a:xfrm>
            <a:off x="225449" y="708337"/>
            <a:ext cx="2043562" cy="369332"/>
          </a:xfrm>
          <a:prstGeom prst="rect">
            <a:avLst/>
          </a:prstGeom>
          <a:noFill/>
          <a:ln>
            <a:noFill/>
          </a:ln>
        </p:spPr>
        <p:txBody>
          <a:bodyPr wrap="square">
            <a:spAutoFit/>
          </a:bodyPr>
          <a:lstStyle/>
          <a:p>
            <a:pPr algn="ctr"/>
            <a:r>
              <a:rPr kumimoji="1" lang="en-US" altLang="ja-JP" b="0" i="0" u="none" strike="noStrike" kern="1200" cap="none" spc="0" normalizeH="0" baseline="0" noProof="0" dirty="0">
                <a:ln>
                  <a:noFill/>
                </a:ln>
                <a:solidFill>
                  <a:prstClr val="black"/>
                </a:solidFill>
                <a:effectLst/>
                <a:uLnTx/>
                <a:uFillTx/>
                <a:ea typeface="Meiryo UI" panose="020B0604030504040204" pitchFamily="50" charset="-128"/>
                <a:cs typeface="+mn-cs"/>
              </a:rPr>
              <a:t>JRA55 reanalysis </a:t>
            </a:r>
            <a:endParaRPr lang="ja-JP" altLang="en-US" dirty="0"/>
          </a:p>
        </p:txBody>
      </p:sp>
      <p:sp>
        <p:nvSpPr>
          <p:cNvPr id="140" name="テキスト ボックス 139">
            <a:extLst>
              <a:ext uri="{FF2B5EF4-FFF2-40B4-BE49-F238E27FC236}">
                <a16:creationId xmlns:a16="http://schemas.microsoft.com/office/drawing/2014/main" id="{69F9C965-1C0A-21CB-1240-18AE3980E80D}"/>
              </a:ext>
            </a:extLst>
          </p:cNvPr>
          <p:cNvSpPr txBox="1"/>
          <p:nvPr/>
        </p:nvSpPr>
        <p:spPr>
          <a:xfrm>
            <a:off x="10143007" y="126313"/>
            <a:ext cx="2067938" cy="338554"/>
          </a:xfrm>
          <a:prstGeom prst="rect">
            <a:avLst/>
          </a:prstGeom>
          <a:noFill/>
        </p:spPr>
        <p:txBody>
          <a:bodyPr wrap="none" rtlCol="0">
            <a:spAutoFit/>
          </a:bodyPr>
          <a:lstStyle/>
          <a:p>
            <a:r>
              <a:rPr kumimoji="1" lang="en-US" altLang="ja-JP" sz="1600" dirty="0"/>
              <a:t>Yokoyama et al. (2014)</a:t>
            </a:r>
            <a:endParaRPr kumimoji="1" lang="ja-JP" altLang="en-US" sz="1600" dirty="0"/>
          </a:p>
        </p:txBody>
      </p:sp>
      <p:sp>
        <p:nvSpPr>
          <p:cNvPr id="6" name="テキスト ボックス 5">
            <a:extLst>
              <a:ext uri="{FF2B5EF4-FFF2-40B4-BE49-F238E27FC236}">
                <a16:creationId xmlns:a16="http://schemas.microsoft.com/office/drawing/2014/main" id="{B5D1DE97-5799-813D-EA57-D3E7353E5238}"/>
              </a:ext>
            </a:extLst>
          </p:cNvPr>
          <p:cNvSpPr txBox="1"/>
          <p:nvPr/>
        </p:nvSpPr>
        <p:spPr>
          <a:xfrm rot="16200000">
            <a:off x="1846806" y="2981201"/>
            <a:ext cx="1626279" cy="400110"/>
          </a:xfrm>
          <a:prstGeom prst="rect">
            <a:avLst/>
          </a:prstGeom>
          <a:noFill/>
        </p:spPr>
        <p:txBody>
          <a:bodyPr wrap="none" rtlCol="0">
            <a:spAutoFit/>
          </a:bodyPr>
          <a:lstStyle/>
          <a:p>
            <a:r>
              <a:rPr kumimoji="1" lang="en-US" altLang="ja-JP" sz="2000" dirty="0"/>
              <a:t>Pressure[</a:t>
            </a:r>
            <a:r>
              <a:rPr kumimoji="1" lang="en-US" altLang="ja-JP" sz="2000" dirty="0" err="1"/>
              <a:t>hPa</a:t>
            </a:r>
            <a:r>
              <a:rPr kumimoji="1" lang="en-US" altLang="ja-JP" sz="2000" dirty="0"/>
              <a:t>]</a:t>
            </a:r>
            <a:endParaRPr kumimoji="1" lang="ja-JP" altLang="en-US" sz="2000" dirty="0"/>
          </a:p>
        </p:txBody>
      </p:sp>
    </p:spTree>
    <p:extLst>
      <p:ext uri="{BB962C8B-B14F-4D97-AF65-F5344CB8AC3E}">
        <p14:creationId xmlns:p14="http://schemas.microsoft.com/office/powerpoint/2010/main" val="1379758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2F1F7B-0826-5C32-3F39-9E56ECB26041}"/>
              </a:ext>
            </a:extLst>
          </p:cNvPr>
          <p:cNvSpPr>
            <a:spLocks noGrp="1"/>
          </p:cNvSpPr>
          <p:nvPr>
            <p:ph type="title"/>
          </p:nvPr>
        </p:nvSpPr>
        <p:spPr/>
        <p:txBody>
          <a:bodyPr>
            <a:normAutofit/>
          </a:bodyPr>
          <a:lstStyle/>
          <a:p>
            <a:r>
              <a:rPr kumimoji="1" lang="en-US" altLang="ja-JP" sz="2800" dirty="0"/>
              <a:t>  </a:t>
            </a:r>
            <a:r>
              <a:rPr lang="en-US" altLang="ja-JP" sz="2800" dirty="0"/>
              <a:t>T</a:t>
            </a:r>
            <a:r>
              <a:rPr kumimoji="1" lang="en-US" altLang="ja-JP" sz="2800" dirty="0"/>
              <a:t>wo types of large (&gt;~3000km</a:t>
            </a:r>
            <a:r>
              <a:rPr kumimoji="1" lang="en-US" altLang="ja-JP" sz="2800" baseline="30000" dirty="0"/>
              <a:t>2</a:t>
            </a:r>
            <a:r>
              <a:rPr kumimoji="1" lang="en-US" altLang="ja-JP" sz="2800" dirty="0"/>
              <a:t>) PEs</a:t>
            </a:r>
            <a:endParaRPr kumimoji="1" lang="ja-JP" altLang="en-US" sz="2800" dirty="0"/>
          </a:p>
        </p:txBody>
      </p:sp>
      <p:sp>
        <p:nvSpPr>
          <p:cNvPr id="3" name="スライド番号プレースホルダー 2">
            <a:extLst>
              <a:ext uri="{FF2B5EF4-FFF2-40B4-BE49-F238E27FC236}">
                <a16:creationId xmlns:a16="http://schemas.microsoft.com/office/drawing/2014/main" id="{FDBBC12D-1796-86B9-5DB9-5DF3916FD131}"/>
              </a:ext>
            </a:extLst>
          </p:cNvPr>
          <p:cNvSpPr>
            <a:spLocks noGrp="1"/>
          </p:cNvSpPr>
          <p:nvPr>
            <p:ph type="sldNum" sz="quarter" idx="12"/>
          </p:nvPr>
        </p:nvSpPr>
        <p:spPr/>
        <p:txBody>
          <a:bodyPr/>
          <a:lstStyle/>
          <a:p>
            <a:fld id="{46E100B3-9BC0-419A-B016-C0EDA7D3E2A7}" type="slidenum">
              <a:rPr kumimoji="1" lang="ja-JP" altLang="en-US" smtClean="0"/>
              <a:t>15</a:t>
            </a:fld>
            <a:endParaRPr kumimoji="1" lang="ja-JP" altLang="en-US"/>
          </a:p>
        </p:txBody>
      </p:sp>
      <p:grpSp>
        <p:nvGrpSpPr>
          <p:cNvPr id="4" name="グループ化 3">
            <a:extLst>
              <a:ext uri="{FF2B5EF4-FFF2-40B4-BE49-F238E27FC236}">
                <a16:creationId xmlns:a16="http://schemas.microsoft.com/office/drawing/2014/main" id="{C49DE79B-D7B9-62B3-766B-8CE21902A06F}"/>
              </a:ext>
            </a:extLst>
          </p:cNvPr>
          <p:cNvGrpSpPr/>
          <p:nvPr/>
        </p:nvGrpSpPr>
        <p:grpSpPr>
          <a:xfrm>
            <a:off x="259212" y="1289483"/>
            <a:ext cx="6610298" cy="4912830"/>
            <a:chOff x="770012" y="1376943"/>
            <a:chExt cx="6610298" cy="4912830"/>
          </a:xfrm>
        </p:grpSpPr>
        <p:grpSp>
          <p:nvGrpSpPr>
            <p:cNvPr id="5" name="グループ化 4">
              <a:extLst>
                <a:ext uri="{FF2B5EF4-FFF2-40B4-BE49-F238E27FC236}">
                  <a16:creationId xmlns:a16="http://schemas.microsoft.com/office/drawing/2014/main" id="{B29898AC-A7AC-5EF2-CA68-2112627A565F}"/>
                </a:ext>
              </a:extLst>
            </p:cNvPr>
            <p:cNvGrpSpPr/>
            <p:nvPr/>
          </p:nvGrpSpPr>
          <p:grpSpPr>
            <a:xfrm>
              <a:off x="1276960" y="1376943"/>
              <a:ext cx="6103350" cy="4912830"/>
              <a:chOff x="4072482" y="1682180"/>
              <a:chExt cx="4314926" cy="3665715"/>
            </a:xfrm>
          </p:grpSpPr>
          <p:sp>
            <p:nvSpPr>
              <p:cNvPr id="7" name="テキスト ボックス 6">
                <a:extLst>
                  <a:ext uri="{FF2B5EF4-FFF2-40B4-BE49-F238E27FC236}">
                    <a16:creationId xmlns:a16="http://schemas.microsoft.com/office/drawing/2014/main" id="{C7B2A7FB-1702-2180-C88E-027C2BAEA1F7}"/>
                  </a:ext>
                </a:extLst>
              </p:cNvPr>
              <p:cNvSpPr txBox="1"/>
              <p:nvPr/>
            </p:nvSpPr>
            <p:spPr>
              <a:xfrm>
                <a:off x="4072482" y="1682180"/>
                <a:ext cx="4162414" cy="344472"/>
              </a:xfrm>
              <a:prstGeom prst="rect">
                <a:avLst/>
              </a:prstGeom>
              <a:noFill/>
            </p:spPr>
            <p:txBody>
              <a:bodyPr wrap="square" rtlCol="0">
                <a:spAutoFit/>
              </a:bodyPr>
              <a:lstStyle/>
              <a:p>
                <a:r>
                  <a:rPr lang="en-US" altLang="ja-JP" sz="2400" dirty="0"/>
                  <a:t>Frequency of large PEs to the south of the STJ</a:t>
                </a:r>
                <a:endParaRPr lang="ja-JP" altLang="en-US" sz="2400" dirty="0"/>
              </a:p>
            </p:txBody>
          </p:sp>
          <p:pic>
            <p:nvPicPr>
              <p:cNvPr id="8" name="Picture 2">
                <a:extLst>
                  <a:ext uri="{FF2B5EF4-FFF2-40B4-BE49-F238E27FC236}">
                    <a16:creationId xmlns:a16="http://schemas.microsoft.com/office/drawing/2014/main" id="{42FA84AE-5BCF-0013-6098-3CB88386E11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834" b="9887"/>
              <a:stretch/>
            </p:blipFill>
            <p:spPr bwMode="auto">
              <a:xfrm>
                <a:off x="4624990" y="2300019"/>
                <a:ext cx="3762418" cy="24284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a:extLst>
                  <a:ext uri="{FF2B5EF4-FFF2-40B4-BE49-F238E27FC236}">
                    <a16:creationId xmlns:a16="http://schemas.microsoft.com/office/drawing/2014/main" id="{5B259847-5202-CB64-8D1B-74AB9A03B46B}"/>
                  </a:ext>
                </a:extLst>
              </p:cNvPr>
              <p:cNvSpPr txBox="1"/>
              <p:nvPr/>
            </p:nvSpPr>
            <p:spPr>
              <a:xfrm>
                <a:off x="4479532" y="4699326"/>
                <a:ext cx="221217" cy="275578"/>
              </a:xfrm>
              <a:prstGeom prst="rect">
                <a:avLst/>
              </a:prstGeom>
              <a:noFill/>
            </p:spPr>
            <p:txBody>
              <a:bodyPr wrap="none" rtlCol="0">
                <a:spAutoFit/>
              </a:bodyPr>
              <a:lstStyle/>
              <a:p>
                <a:r>
                  <a:rPr lang="en-US" altLang="ja-JP" dirty="0"/>
                  <a:t>0</a:t>
                </a:r>
                <a:endParaRPr lang="ja-JP" altLang="en-US" dirty="0"/>
              </a:p>
            </p:txBody>
          </p:sp>
          <p:sp>
            <p:nvSpPr>
              <p:cNvPr id="10" name="テキスト ボックス 9">
                <a:extLst>
                  <a:ext uri="{FF2B5EF4-FFF2-40B4-BE49-F238E27FC236}">
                    <a16:creationId xmlns:a16="http://schemas.microsoft.com/office/drawing/2014/main" id="{EE8C25F5-29D8-BBC3-E6CD-04C62EC8791B}"/>
                  </a:ext>
                </a:extLst>
              </p:cNvPr>
              <p:cNvSpPr txBox="1"/>
              <p:nvPr/>
            </p:nvSpPr>
            <p:spPr>
              <a:xfrm>
                <a:off x="4787639" y="4697286"/>
                <a:ext cx="311880" cy="275578"/>
              </a:xfrm>
              <a:prstGeom prst="rect">
                <a:avLst/>
              </a:prstGeom>
              <a:noFill/>
            </p:spPr>
            <p:txBody>
              <a:bodyPr wrap="none" rtlCol="0">
                <a:spAutoFit/>
              </a:bodyPr>
              <a:lstStyle/>
              <a:p>
                <a:r>
                  <a:rPr lang="en-US" altLang="ja-JP" dirty="0"/>
                  <a:t>10</a:t>
                </a:r>
                <a:endParaRPr lang="ja-JP" altLang="en-US" dirty="0"/>
              </a:p>
            </p:txBody>
          </p:sp>
          <p:sp>
            <p:nvSpPr>
              <p:cNvPr id="11" name="テキスト ボックス 10">
                <a:extLst>
                  <a:ext uri="{FF2B5EF4-FFF2-40B4-BE49-F238E27FC236}">
                    <a16:creationId xmlns:a16="http://schemas.microsoft.com/office/drawing/2014/main" id="{36654B68-1EED-45C8-554D-4B732F26AE49}"/>
                  </a:ext>
                </a:extLst>
              </p:cNvPr>
              <p:cNvSpPr txBox="1"/>
              <p:nvPr/>
            </p:nvSpPr>
            <p:spPr>
              <a:xfrm>
                <a:off x="5144753" y="4699415"/>
                <a:ext cx="311880" cy="275578"/>
              </a:xfrm>
              <a:prstGeom prst="rect">
                <a:avLst/>
              </a:prstGeom>
              <a:noFill/>
            </p:spPr>
            <p:txBody>
              <a:bodyPr wrap="none" rtlCol="0">
                <a:spAutoFit/>
              </a:bodyPr>
              <a:lstStyle/>
              <a:p>
                <a:r>
                  <a:rPr lang="en-US" altLang="ja-JP" dirty="0"/>
                  <a:t>20</a:t>
                </a:r>
                <a:endParaRPr lang="ja-JP" altLang="en-US" dirty="0"/>
              </a:p>
            </p:txBody>
          </p:sp>
          <p:sp>
            <p:nvSpPr>
              <p:cNvPr id="12" name="テキスト ボックス 11">
                <a:extLst>
                  <a:ext uri="{FF2B5EF4-FFF2-40B4-BE49-F238E27FC236}">
                    <a16:creationId xmlns:a16="http://schemas.microsoft.com/office/drawing/2014/main" id="{B245F678-EDB4-B04A-3A1E-9302FF8E8ED7}"/>
                  </a:ext>
                </a:extLst>
              </p:cNvPr>
              <p:cNvSpPr txBox="1"/>
              <p:nvPr/>
            </p:nvSpPr>
            <p:spPr>
              <a:xfrm>
                <a:off x="5496107" y="4697286"/>
                <a:ext cx="311880" cy="275578"/>
              </a:xfrm>
              <a:prstGeom prst="rect">
                <a:avLst/>
              </a:prstGeom>
              <a:noFill/>
            </p:spPr>
            <p:txBody>
              <a:bodyPr wrap="none" rtlCol="0">
                <a:spAutoFit/>
              </a:bodyPr>
              <a:lstStyle/>
              <a:p>
                <a:r>
                  <a:rPr lang="en-US" altLang="ja-JP" dirty="0"/>
                  <a:t>30</a:t>
                </a:r>
                <a:endParaRPr lang="ja-JP" altLang="en-US" dirty="0"/>
              </a:p>
            </p:txBody>
          </p:sp>
          <p:sp>
            <p:nvSpPr>
              <p:cNvPr id="13" name="テキスト ボックス 12">
                <a:extLst>
                  <a:ext uri="{FF2B5EF4-FFF2-40B4-BE49-F238E27FC236}">
                    <a16:creationId xmlns:a16="http://schemas.microsoft.com/office/drawing/2014/main" id="{91A8134C-9ACB-2E7F-B95B-9504D796EE2E}"/>
                  </a:ext>
                </a:extLst>
              </p:cNvPr>
              <p:cNvSpPr txBox="1"/>
              <p:nvPr/>
            </p:nvSpPr>
            <p:spPr>
              <a:xfrm>
                <a:off x="5851818" y="4699415"/>
                <a:ext cx="311880" cy="275578"/>
              </a:xfrm>
              <a:prstGeom prst="rect">
                <a:avLst/>
              </a:prstGeom>
              <a:noFill/>
            </p:spPr>
            <p:txBody>
              <a:bodyPr wrap="none" rtlCol="0">
                <a:spAutoFit/>
              </a:bodyPr>
              <a:lstStyle/>
              <a:p>
                <a:r>
                  <a:rPr lang="en-US" altLang="ja-JP" dirty="0"/>
                  <a:t>40</a:t>
                </a:r>
                <a:endParaRPr lang="ja-JP" altLang="en-US" dirty="0"/>
              </a:p>
            </p:txBody>
          </p:sp>
          <p:sp>
            <p:nvSpPr>
              <p:cNvPr id="14" name="テキスト ボックス 13">
                <a:extLst>
                  <a:ext uri="{FF2B5EF4-FFF2-40B4-BE49-F238E27FC236}">
                    <a16:creationId xmlns:a16="http://schemas.microsoft.com/office/drawing/2014/main" id="{C48AE6DA-5FC6-99A0-4CB7-358EC6C68586}"/>
                  </a:ext>
                </a:extLst>
              </p:cNvPr>
              <p:cNvSpPr txBox="1"/>
              <p:nvPr/>
            </p:nvSpPr>
            <p:spPr>
              <a:xfrm>
                <a:off x="6197992" y="4697286"/>
                <a:ext cx="311880" cy="275578"/>
              </a:xfrm>
              <a:prstGeom prst="rect">
                <a:avLst/>
              </a:prstGeom>
              <a:noFill/>
            </p:spPr>
            <p:txBody>
              <a:bodyPr wrap="none" rtlCol="0">
                <a:spAutoFit/>
              </a:bodyPr>
              <a:lstStyle/>
              <a:p>
                <a:r>
                  <a:rPr lang="en-US" altLang="ja-JP" dirty="0"/>
                  <a:t>50</a:t>
                </a:r>
                <a:endParaRPr lang="ja-JP" altLang="en-US" dirty="0"/>
              </a:p>
            </p:txBody>
          </p:sp>
          <p:sp>
            <p:nvSpPr>
              <p:cNvPr id="15" name="テキスト ボックス 14">
                <a:extLst>
                  <a:ext uri="{FF2B5EF4-FFF2-40B4-BE49-F238E27FC236}">
                    <a16:creationId xmlns:a16="http://schemas.microsoft.com/office/drawing/2014/main" id="{E91EA9C4-1D94-1BA3-3A44-ADC583DAF285}"/>
                  </a:ext>
                </a:extLst>
              </p:cNvPr>
              <p:cNvSpPr txBox="1"/>
              <p:nvPr/>
            </p:nvSpPr>
            <p:spPr>
              <a:xfrm>
                <a:off x="6549483" y="4696854"/>
                <a:ext cx="311880" cy="275578"/>
              </a:xfrm>
              <a:prstGeom prst="rect">
                <a:avLst/>
              </a:prstGeom>
              <a:noFill/>
            </p:spPr>
            <p:txBody>
              <a:bodyPr wrap="none" rtlCol="0">
                <a:spAutoFit/>
              </a:bodyPr>
              <a:lstStyle/>
              <a:p>
                <a:r>
                  <a:rPr lang="en-US" altLang="ja-JP" dirty="0"/>
                  <a:t>60</a:t>
                </a:r>
                <a:endParaRPr lang="ja-JP" altLang="en-US" dirty="0"/>
              </a:p>
            </p:txBody>
          </p:sp>
          <p:sp>
            <p:nvSpPr>
              <p:cNvPr id="16" name="テキスト ボックス 15">
                <a:extLst>
                  <a:ext uri="{FF2B5EF4-FFF2-40B4-BE49-F238E27FC236}">
                    <a16:creationId xmlns:a16="http://schemas.microsoft.com/office/drawing/2014/main" id="{87DA85AD-8135-39D7-4E68-BE8730E280DB}"/>
                  </a:ext>
                </a:extLst>
              </p:cNvPr>
              <p:cNvSpPr txBox="1"/>
              <p:nvPr/>
            </p:nvSpPr>
            <p:spPr>
              <a:xfrm>
                <a:off x="6902298" y="4699415"/>
                <a:ext cx="311880" cy="275578"/>
              </a:xfrm>
              <a:prstGeom prst="rect">
                <a:avLst/>
              </a:prstGeom>
              <a:noFill/>
            </p:spPr>
            <p:txBody>
              <a:bodyPr wrap="none" rtlCol="0">
                <a:spAutoFit/>
              </a:bodyPr>
              <a:lstStyle/>
              <a:p>
                <a:r>
                  <a:rPr lang="en-US" altLang="ja-JP" dirty="0"/>
                  <a:t>70</a:t>
                </a:r>
                <a:endParaRPr lang="ja-JP" altLang="en-US" dirty="0"/>
              </a:p>
            </p:txBody>
          </p:sp>
          <p:sp>
            <p:nvSpPr>
              <p:cNvPr id="17" name="テキスト ボックス 16">
                <a:extLst>
                  <a:ext uri="{FF2B5EF4-FFF2-40B4-BE49-F238E27FC236}">
                    <a16:creationId xmlns:a16="http://schemas.microsoft.com/office/drawing/2014/main" id="{92E93D69-5BE9-FC56-E5EE-A275DB160A12}"/>
                  </a:ext>
                </a:extLst>
              </p:cNvPr>
              <p:cNvSpPr txBox="1"/>
              <p:nvPr/>
            </p:nvSpPr>
            <p:spPr>
              <a:xfrm>
                <a:off x="7252581" y="4699415"/>
                <a:ext cx="311880" cy="275578"/>
              </a:xfrm>
              <a:prstGeom prst="rect">
                <a:avLst/>
              </a:prstGeom>
              <a:noFill/>
            </p:spPr>
            <p:txBody>
              <a:bodyPr wrap="none" rtlCol="0">
                <a:spAutoFit/>
              </a:bodyPr>
              <a:lstStyle/>
              <a:p>
                <a:r>
                  <a:rPr lang="en-US" altLang="ja-JP" dirty="0"/>
                  <a:t>80</a:t>
                </a:r>
                <a:endParaRPr lang="ja-JP" altLang="en-US" dirty="0"/>
              </a:p>
            </p:txBody>
          </p:sp>
          <p:sp>
            <p:nvSpPr>
              <p:cNvPr id="18" name="テキスト ボックス 17">
                <a:extLst>
                  <a:ext uri="{FF2B5EF4-FFF2-40B4-BE49-F238E27FC236}">
                    <a16:creationId xmlns:a16="http://schemas.microsoft.com/office/drawing/2014/main" id="{14ACD25A-9B12-5785-A5D9-98006D8A19C3}"/>
                  </a:ext>
                </a:extLst>
              </p:cNvPr>
              <p:cNvSpPr txBox="1"/>
              <p:nvPr/>
            </p:nvSpPr>
            <p:spPr>
              <a:xfrm>
                <a:off x="7600703" y="4692051"/>
                <a:ext cx="311880" cy="275578"/>
              </a:xfrm>
              <a:prstGeom prst="rect">
                <a:avLst/>
              </a:prstGeom>
              <a:noFill/>
            </p:spPr>
            <p:txBody>
              <a:bodyPr wrap="none" rtlCol="0">
                <a:spAutoFit/>
              </a:bodyPr>
              <a:lstStyle/>
              <a:p>
                <a:r>
                  <a:rPr lang="en-US" altLang="ja-JP" dirty="0"/>
                  <a:t>90</a:t>
                </a:r>
                <a:endParaRPr lang="ja-JP" altLang="en-US" dirty="0"/>
              </a:p>
            </p:txBody>
          </p:sp>
          <p:sp>
            <p:nvSpPr>
              <p:cNvPr id="19" name="テキスト ボックス 18">
                <a:extLst>
                  <a:ext uri="{FF2B5EF4-FFF2-40B4-BE49-F238E27FC236}">
                    <a16:creationId xmlns:a16="http://schemas.microsoft.com/office/drawing/2014/main" id="{75E8402A-3A15-3372-F72F-6F86EFD27595}"/>
                  </a:ext>
                </a:extLst>
              </p:cNvPr>
              <p:cNvSpPr txBox="1"/>
              <p:nvPr/>
            </p:nvSpPr>
            <p:spPr>
              <a:xfrm>
                <a:off x="7879437" y="4692051"/>
                <a:ext cx="402543" cy="275578"/>
              </a:xfrm>
              <a:prstGeom prst="rect">
                <a:avLst/>
              </a:prstGeom>
              <a:noFill/>
            </p:spPr>
            <p:txBody>
              <a:bodyPr wrap="none" rtlCol="0">
                <a:spAutoFit/>
              </a:bodyPr>
              <a:lstStyle/>
              <a:p>
                <a:r>
                  <a:rPr lang="en-US" altLang="ja-JP" dirty="0"/>
                  <a:t>100</a:t>
                </a:r>
                <a:endParaRPr lang="ja-JP" altLang="en-US" dirty="0"/>
              </a:p>
            </p:txBody>
          </p:sp>
          <p:sp>
            <p:nvSpPr>
              <p:cNvPr id="20" name="テキスト ボックス 19">
                <a:extLst>
                  <a:ext uri="{FF2B5EF4-FFF2-40B4-BE49-F238E27FC236}">
                    <a16:creationId xmlns:a16="http://schemas.microsoft.com/office/drawing/2014/main" id="{E96B122D-C25E-AAA0-F2D5-0B7CB360619B}"/>
                  </a:ext>
                </a:extLst>
              </p:cNvPr>
              <p:cNvSpPr txBox="1"/>
              <p:nvPr/>
            </p:nvSpPr>
            <p:spPr>
              <a:xfrm>
                <a:off x="4533404" y="5003423"/>
                <a:ext cx="3469291" cy="344472"/>
              </a:xfrm>
              <a:prstGeom prst="rect">
                <a:avLst/>
              </a:prstGeom>
              <a:noFill/>
            </p:spPr>
            <p:txBody>
              <a:bodyPr wrap="square" rtlCol="0">
                <a:spAutoFit/>
              </a:bodyPr>
              <a:lstStyle/>
              <a:p>
                <a:r>
                  <a:rPr lang="en-US" altLang="ja-JP" sz="2400" dirty="0"/>
                  <a:t>Stratiform precipitation ratio[SPR; %]</a:t>
                </a:r>
                <a:endParaRPr lang="ja-JP" altLang="en-US" sz="2400" dirty="0"/>
              </a:p>
            </p:txBody>
          </p:sp>
          <p:sp>
            <p:nvSpPr>
              <p:cNvPr id="21" name="テキスト ボックス 20">
                <a:extLst>
                  <a:ext uri="{FF2B5EF4-FFF2-40B4-BE49-F238E27FC236}">
                    <a16:creationId xmlns:a16="http://schemas.microsoft.com/office/drawing/2014/main" id="{2EFA1DF3-F149-3835-5D82-25441AC9F3B3}"/>
                  </a:ext>
                </a:extLst>
              </p:cNvPr>
              <p:cNvSpPr txBox="1"/>
              <p:nvPr/>
            </p:nvSpPr>
            <p:spPr>
              <a:xfrm>
                <a:off x="4425138" y="4291703"/>
                <a:ext cx="213285" cy="275578"/>
              </a:xfrm>
              <a:prstGeom prst="rect">
                <a:avLst/>
              </a:prstGeom>
              <a:noFill/>
            </p:spPr>
            <p:txBody>
              <a:bodyPr wrap="none" rtlCol="0">
                <a:spAutoFit/>
              </a:bodyPr>
              <a:lstStyle/>
              <a:p>
                <a:r>
                  <a:rPr lang="en-US" altLang="ja-JP" dirty="0"/>
                  <a:t>1</a:t>
                </a:r>
                <a:endParaRPr lang="ja-JP" altLang="en-US" dirty="0"/>
              </a:p>
            </p:txBody>
          </p:sp>
          <p:sp>
            <p:nvSpPr>
              <p:cNvPr id="22" name="テキスト ボックス 21">
                <a:extLst>
                  <a:ext uri="{FF2B5EF4-FFF2-40B4-BE49-F238E27FC236}">
                    <a16:creationId xmlns:a16="http://schemas.microsoft.com/office/drawing/2014/main" id="{B2D35007-BC0A-3B06-C90E-E72B6305EE76}"/>
                  </a:ext>
                </a:extLst>
              </p:cNvPr>
              <p:cNvSpPr txBox="1"/>
              <p:nvPr/>
            </p:nvSpPr>
            <p:spPr>
              <a:xfrm>
                <a:off x="4272529" y="3859232"/>
                <a:ext cx="419543" cy="275578"/>
              </a:xfrm>
              <a:prstGeom prst="rect">
                <a:avLst/>
              </a:prstGeom>
              <a:noFill/>
            </p:spPr>
            <p:txBody>
              <a:bodyPr wrap="none" rtlCol="0">
                <a:spAutoFit/>
              </a:bodyPr>
              <a:lstStyle/>
              <a:p>
                <a:r>
                  <a:rPr lang="en-US" altLang="ja-JP" dirty="0"/>
                  <a:t>3.16</a:t>
                </a:r>
                <a:endParaRPr lang="ja-JP" altLang="en-US" dirty="0"/>
              </a:p>
            </p:txBody>
          </p:sp>
          <p:sp>
            <p:nvSpPr>
              <p:cNvPr id="23" name="テキスト ボックス 22">
                <a:extLst>
                  <a:ext uri="{FF2B5EF4-FFF2-40B4-BE49-F238E27FC236}">
                    <a16:creationId xmlns:a16="http://schemas.microsoft.com/office/drawing/2014/main" id="{BA04CA87-DBB8-B9C7-8F07-4B5DAFDE25BD}"/>
                  </a:ext>
                </a:extLst>
              </p:cNvPr>
              <p:cNvSpPr txBox="1"/>
              <p:nvPr/>
            </p:nvSpPr>
            <p:spPr>
              <a:xfrm>
                <a:off x="4285925" y="3022771"/>
                <a:ext cx="419543" cy="275578"/>
              </a:xfrm>
              <a:prstGeom prst="rect">
                <a:avLst/>
              </a:prstGeom>
              <a:noFill/>
            </p:spPr>
            <p:txBody>
              <a:bodyPr wrap="none" rtlCol="0">
                <a:spAutoFit/>
              </a:bodyPr>
              <a:lstStyle/>
              <a:p>
                <a:r>
                  <a:rPr lang="en-US" altLang="ja-JP" dirty="0"/>
                  <a:t>31.6</a:t>
                </a:r>
                <a:endParaRPr lang="ja-JP" altLang="en-US" dirty="0"/>
              </a:p>
            </p:txBody>
          </p:sp>
          <p:sp>
            <p:nvSpPr>
              <p:cNvPr id="24" name="テキスト ボックス 23">
                <a:extLst>
                  <a:ext uri="{FF2B5EF4-FFF2-40B4-BE49-F238E27FC236}">
                    <a16:creationId xmlns:a16="http://schemas.microsoft.com/office/drawing/2014/main" id="{20FE74DD-15AF-CC0D-4FE3-D08879F1D5B2}"/>
                  </a:ext>
                </a:extLst>
              </p:cNvPr>
              <p:cNvSpPr txBox="1"/>
              <p:nvPr/>
            </p:nvSpPr>
            <p:spPr>
              <a:xfrm>
                <a:off x="4292359" y="2208216"/>
                <a:ext cx="378744" cy="275578"/>
              </a:xfrm>
              <a:prstGeom prst="rect">
                <a:avLst/>
              </a:prstGeom>
              <a:noFill/>
            </p:spPr>
            <p:txBody>
              <a:bodyPr wrap="none" rtlCol="0">
                <a:spAutoFit/>
              </a:bodyPr>
              <a:lstStyle/>
              <a:p>
                <a:r>
                  <a:rPr lang="en-US" altLang="ja-JP" dirty="0"/>
                  <a:t>316</a:t>
                </a:r>
                <a:endParaRPr lang="ja-JP" altLang="en-US" dirty="0"/>
              </a:p>
            </p:txBody>
          </p:sp>
          <p:sp>
            <p:nvSpPr>
              <p:cNvPr id="25" name="テキスト ボックス 24">
                <a:extLst>
                  <a:ext uri="{FF2B5EF4-FFF2-40B4-BE49-F238E27FC236}">
                    <a16:creationId xmlns:a16="http://schemas.microsoft.com/office/drawing/2014/main" id="{3DC407E7-9803-8CE7-1CA2-05E388D09BBB}"/>
                  </a:ext>
                </a:extLst>
              </p:cNvPr>
              <p:cNvSpPr txBox="1"/>
              <p:nvPr/>
            </p:nvSpPr>
            <p:spPr>
              <a:xfrm>
                <a:off x="4334466" y="3459790"/>
                <a:ext cx="296014" cy="275578"/>
              </a:xfrm>
              <a:prstGeom prst="rect">
                <a:avLst/>
              </a:prstGeom>
              <a:noFill/>
            </p:spPr>
            <p:txBody>
              <a:bodyPr wrap="none" rtlCol="0">
                <a:spAutoFit/>
              </a:bodyPr>
              <a:lstStyle/>
              <a:p>
                <a:r>
                  <a:rPr lang="en-US" altLang="ja-JP" dirty="0"/>
                  <a:t>10</a:t>
                </a:r>
                <a:endParaRPr lang="ja-JP" altLang="en-US" dirty="0"/>
              </a:p>
            </p:txBody>
          </p:sp>
          <p:sp>
            <p:nvSpPr>
              <p:cNvPr id="26" name="テキスト ボックス 25">
                <a:extLst>
                  <a:ext uri="{FF2B5EF4-FFF2-40B4-BE49-F238E27FC236}">
                    <a16:creationId xmlns:a16="http://schemas.microsoft.com/office/drawing/2014/main" id="{B9418F24-58C0-CCE2-D17A-D6BDAA4BD6ED}"/>
                  </a:ext>
                </a:extLst>
              </p:cNvPr>
              <p:cNvSpPr txBox="1"/>
              <p:nvPr/>
            </p:nvSpPr>
            <p:spPr>
              <a:xfrm>
                <a:off x="4270447" y="2619299"/>
                <a:ext cx="378744" cy="275578"/>
              </a:xfrm>
              <a:prstGeom prst="rect">
                <a:avLst/>
              </a:prstGeom>
              <a:noFill/>
            </p:spPr>
            <p:txBody>
              <a:bodyPr wrap="none" rtlCol="0">
                <a:spAutoFit/>
              </a:bodyPr>
              <a:lstStyle/>
              <a:p>
                <a:r>
                  <a:rPr lang="en-US" altLang="ja-JP" dirty="0"/>
                  <a:t>100</a:t>
                </a:r>
                <a:endParaRPr lang="ja-JP" altLang="en-US" dirty="0"/>
              </a:p>
            </p:txBody>
          </p:sp>
        </p:grpSp>
        <p:sp>
          <p:nvSpPr>
            <p:cNvPr id="6" name="テキスト ボックス 5">
              <a:extLst>
                <a:ext uri="{FF2B5EF4-FFF2-40B4-BE49-F238E27FC236}">
                  <a16:creationId xmlns:a16="http://schemas.microsoft.com/office/drawing/2014/main" id="{F36BB208-2AC7-F28F-8F8C-191ECF7E6988}"/>
                </a:ext>
              </a:extLst>
            </p:cNvPr>
            <p:cNvSpPr txBox="1"/>
            <p:nvPr/>
          </p:nvSpPr>
          <p:spPr>
            <a:xfrm rot="16200000">
              <a:off x="-947211" y="3584080"/>
              <a:ext cx="4265443" cy="830997"/>
            </a:xfrm>
            <a:prstGeom prst="rect">
              <a:avLst/>
            </a:prstGeom>
            <a:noFill/>
          </p:spPr>
          <p:txBody>
            <a:bodyPr wrap="square" rtlCol="0">
              <a:spAutoFit/>
            </a:bodyPr>
            <a:lstStyle/>
            <a:p>
              <a:pPr algn="ctr"/>
              <a:r>
                <a:rPr lang="en-US" altLang="ja-JP" sz="2400" dirty="0"/>
                <a:t>Maximum near-surface precipitation rate[mm/h]</a:t>
              </a:r>
              <a:endParaRPr lang="ja-JP" altLang="en-US" sz="2400" dirty="0"/>
            </a:p>
          </p:txBody>
        </p:sp>
      </p:grpSp>
      <p:grpSp>
        <p:nvGrpSpPr>
          <p:cNvPr id="27" name="グループ化 26">
            <a:extLst>
              <a:ext uri="{FF2B5EF4-FFF2-40B4-BE49-F238E27FC236}">
                <a16:creationId xmlns:a16="http://schemas.microsoft.com/office/drawing/2014/main" id="{C522DECC-194D-B41B-51B6-EFF3EC4D5D60}"/>
              </a:ext>
            </a:extLst>
          </p:cNvPr>
          <p:cNvGrpSpPr/>
          <p:nvPr/>
        </p:nvGrpSpPr>
        <p:grpSpPr>
          <a:xfrm>
            <a:off x="5105141" y="2158585"/>
            <a:ext cx="774571" cy="3735124"/>
            <a:chOff x="7848803" y="1417198"/>
            <a:chExt cx="858857" cy="2485614"/>
          </a:xfrm>
        </p:grpSpPr>
        <p:cxnSp>
          <p:nvCxnSpPr>
            <p:cNvPr id="28" name="直線コネクタ 27">
              <a:extLst>
                <a:ext uri="{FF2B5EF4-FFF2-40B4-BE49-F238E27FC236}">
                  <a16:creationId xmlns:a16="http://schemas.microsoft.com/office/drawing/2014/main" id="{52221A30-0001-AF5A-CD3E-E943C569F1F2}"/>
                </a:ext>
              </a:extLst>
            </p:cNvPr>
            <p:cNvCxnSpPr>
              <a:cxnSpLocks/>
            </p:cNvCxnSpPr>
            <p:nvPr/>
          </p:nvCxnSpPr>
          <p:spPr>
            <a:xfrm>
              <a:off x="8254848" y="1417198"/>
              <a:ext cx="4674" cy="2110743"/>
            </a:xfrm>
            <a:prstGeom prst="line">
              <a:avLst/>
            </a:prstGeom>
            <a:ln w="28575">
              <a:solidFill>
                <a:srgbClr val="FF00FF"/>
              </a:solidFill>
              <a:prstDash val="dash"/>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E389E009-8A6B-3FEC-953F-0E63B2316079}"/>
                </a:ext>
              </a:extLst>
            </p:cNvPr>
            <p:cNvSpPr txBox="1"/>
            <p:nvPr/>
          </p:nvSpPr>
          <p:spPr>
            <a:xfrm>
              <a:off x="7848803" y="3595588"/>
              <a:ext cx="858857" cy="307224"/>
            </a:xfrm>
            <a:prstGeom prst="rect">
              <a:avLst/>
            </a:prstGeom>
            <a:noFill/>
          </p:spPr>
          <p:txBody>
            <a:bodyPr wrap="none" rtlCol="0">
              <a:spAutoFit/>
            </a:bodyPr>
            <a:lstStyle/>
            <a:p>
              <a:r>
                <a:rPr lang="en-US" altLang="ja-JP" sz="2400" dirty="0">
                  <a:solidFill>
                    <a:srgbClr val="FF00FF"/>
                  </a:solidFill>
                </a:rPr>
                <a:t>80%</a:t>
              </a:r>
              <a:endParaRPr lang="ja-JP" altLang="en-US" sz="2400" dirty="0">
                <a:solidFill>
                  <a:srgbClr val="FF00FF"/>
                </a:solidFill>
              </a:endParaRPr>
            </a:p>
          </p:txBody>
        </p:sp>
      </p:grpSp>
      <p:grpSp>
        <p:nvGrpSpPr>
          <p:cNvPr id="30" name="グループ化 29">
            <a:extLst>
              <a:ext uri="{FF2B5EF4-FFF2-40B4-BE49-F238E27FC236}">
                <a16:creationId xmlns:a16="http://schemas.microsoft.com/office/drawing/2014/main" id="{525CA56C-4968-8FEA-95CC-933201B5102F}"/>
              </a:ext>
            </a:extLst>
          </p:cNvPr>
          <p:cNvGrpSpPr/>
          <p:nvPr/>
        </p:nvGrpSpPr>
        <p:grpSpPr>
          <a:xfrm>
            <a:off x="1947390" y="2098234"/>
            <a:ext cx="4789257" cy="2589916"/>
            <a:chOff x="2559465" y="1620246"/>
            <a:chExt cx="4745339" cy="3284677"/>
          </a:xfrm>
        </p:grpSpPr>
        <p:sp>
          <p:nvSpPr>
            <p:cNvPr id="31" name="円/楕円 107">
              <a:extLst>
                <a:ext uri="{FF2B5EF4-FFF2-40B4-BE49-F238E27FC236}">
                  <a16:creationId xmlns:a16="http://schemas.microsoft.com/office/drawing/2014/main" id="{51392CCE-EF2B-F96B-6680-B390AFEFA80F}"/>
                </a:ext>
              </a:extLst>
            </p:cNvPr>
            <p:cNvSpPr/>
            <p:nvPr/>
          </p:nvSpPr>
          <p:spPr>
            <a:xfrm>
              <a:off x="2559465" y="1620246"/>
              <a:ext cx="3492841" cy="206705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32" name="円/楕円 108">
              <a:extLst>
                <a:ext uri="{FF2B5EF4-FFF2-40B4-BE49-F238E27FC236}">
                  <a16:creationId xmlns:a16="http://schemas.microsoft.com/office/drawing/2014/main" id="{0DC06E1A-4496-523E-CC24-C4E085F46B94}"/>
                </a:ext>
              </a:extLst>
            </p:cNvPr>
            <p:cNvSpPr/>
            <p:nvPr/>
          </p:nvSpPr>
          <p:spPr>
            <a:xfrm rot="19602407">
              <a:off x="6123131" y="2350229"/>
              <a:ext cx="1181673" cy="255469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grpSp>
      <p:grpSp>
        <p:nvGrpSpPr>
          <p:cNvPr id="33" name="グループ化 32">
            <a:extLst>
              <a:ext uri="{FF2B5EF4-FFF2-40B4-BE49-F238E27FC236}">
                <a16:creationId xmlns:a16="http://schemas.microsoft.com/office/drawing/2014/main" id="{92E47929-DF36-B996-8C3F-0A1FD3639AD6}"/>
              </a:ext>
            </a:extLst>
          </p:cNvPr>
          <p:cNvGrpSpPr/>
          <p:nvPr/>
        </p:nvGrpSpPr>
        <p:grpSpPr>
          <a:xfrm>
            <a:off x="3180182" y="1699743"/>
            <a:ext cx="4462094" cy="1315442"/>
            <a:chOff x="5021300" y="1772816"/>
            <a:chExt cx="4462094" cy="1315442"/>
          </a:xfrm>
        </p:grpSpPr>
        <p:sp>
          <p:nvSpPr>
            <p:cNvPr id="36" name="テキスト ボックス 35">
              <a:extLst>
                <a:ext uri="{FF2B5EF4-FFF2-40B4-BE49-F238E27FC236}">
                  <a16:creationId xmlns:a16="http://schemas.microsoft.com/office/drawing/2014/main" id="{0F85ED51-B7D6-7E8A-1756-E58035188DD7}"/>
                </a:ext>
              </a:extLst>
            </p:cNvPr>
            <p:cNvSpPr txBox="1"/>
            <p:nvPr/>
          </p:nvSpPr>
          <p:spPr>
            <a:xfrm>
              <a:off x="7240344" y="2257261"/>
              <a:ext cx="2243050" cy="830997"/>
            </a:xfrm>
            <a:prstGeom prst="rect">
              <a:avLst/>
            </a:prstGeom>
            <a:noFill/>
          </p:spPr>
          <p:txBody>
            <a:bodyPr wrap="none" rtlCol="0">
              <a:spAutoFit/>
            </a:bodyPr>
            <a:lstStyle/>
            <a:p>
              <a:r>
                <a:rPr lang="en-US" altLang="ja-JP" sz="2400" dirty="0">
                  <a:solidFill>
                    <a:srgbClr val="0000FF"/>
                  </a:solidFill>
                </a:rPr>
                <a:t>Extratropical,</a:t>
              </a:r>
            </a:p>
            <a:p>
              <a:r>
                <a:rPr lang="en-US" altLang="ja-JP" sz="2400" dirty="0">
                  <a:solidFill>
                    <a:srgbClr val="0000FF"/>
                  </a:solidFill>
                </a:rPr>
                <a:t>highly stratiform</a:t>
              </a:r>
              <a:endParaRPr lang="ja-JP" altLang="en-US" sz="2400" dirty="0">
                <a:solidFill>
                  <a:srgbClr val="0000FF"/>
                </a:solidFill>
              </a:endParaRPr>
            </a:p>
          </p:txBody>
        </p:sp>
        <p:sp>
          <p:nvSpPr>
            <p:cNvPr id="35" name="テキスト ボックス 34">
              <a:extLst>
                <a:ext uri="{FF2B5EF4-FFF2-40B4-BE49-F238E27FC236}">
                  <a16:creationId xmlns:a16="http://schemas.microsoft.com/office/drawing/2014/main" id="{E68D7196-A3D6-7EED-58F0-71FAE3C297D2}"/>
                </a:ext>
              </a:extLst>
            </p:cNvPr>
            <p:cNvSpPr txBox="1"/>
            <p:nvPr/>
          </p:nvSpPr>
          <p:spPr>
            <a:xfrm>
              <a:off x="5021300" y="1772816"/>
              <a:ext cx="1398909" cy="830997"/>
            </a:xfrm>
            <a:prstGeom prst="rect">
              <a:avLst/>
            </a:prstGeom>
            <a:noFill/>
          </p:spPr>
          <p:txBody>
            <a:bodyPr wrap="none" rtlCol="0">
              <a:spAutoFit/>
            </a:bodyPr>
            <a:lstStyle/>
            <a:p>
              <a:r>
                <a:rPr lang="en-US" altLang="ja-JP" sz="2400" dirty="0">
                  <a:solidFill>
                    <a:srgbClr val="FF0000"/>
                  </a:solidFill>
                </a:rPr>
                <a:t>Tropical,</a:t>
              </a:r>
            </a:p>
            <a:p>
              <a:r>
                <a:rPr lang="en-US" altLang="ja-JP" sz="2400" dirty="0">
                  <a:solidFill>
                    <a:srgbClr val="FF0000"/>
                  </a:solidFill>
                </a:rPr>
                <a:t>organized</a:t>
              </a:r>
              <a:endParaRPr lang="ja-JP" altLang="en-US" sz="2400" dirty="0">
                <a:solidFill>
                  <a:srgbClr val="FF0000"/>
                </a:solidFill>
              </a:endParaRPr>
            </a:p>
          </p:txBody>
        </p:sp>
      </p:grpSp>
      <p:pic>
        <p:nvPicPr>
          <p:cNvPr id="41" name="図 40">
            <a:extLst>
              <a:ext uri="{FF2B5EF4-FFF2-40B4-BE49-F238E27FC236}">
                <a16:creationId xmlns:a16="http://schemas.microsoft.com/office/drawing/2014/main" id="{398AFE36-BFAA-4885-0B25-E1CD711AEAB0}"/>
              </a:ext>
            </a:extLst>
          </p:cNvPr>
          <p:cNvPicPr>
            <a:picLocks noChangeAspect="1"/>
          </p:cNvPicPr>
          <p:nvPr/>
        </p:nvPicPr>
        <p:blipFill>
          <a:blip r:embed="rId4"/>
          <a:srcRect t="4704" b="52012"/>
          <a:stretch/>
        </p:blipFill>
        <p:spPr>
          <a:xfrm>
            <a:off x="7514051" y="932997"/>
            <a:ext cx="4693181" cy="2696913"/>
          </a:xfrm>
          <a:prstGeom prst="rect">
            <a:avLst/>
          </a:prstGeom>
        </p:spPr>
      </p:pic>
      <p:sp>
        <p:nvSpPr>
          <p:cNvPr id="42" name="テキスト ボックス 41">
            <a:extLst>
              <a:ext uri="{FF2B5EF4-FFF2-40B4-BE49-F238E27FC236}">
                <a16:creationId xmlns:a16="http://schemas.microsoft.com/office/drawing/2014/main" id="{F2DD529E-DFAB-D341-2D15-81EF7DC4446B}"/>
              </a:ext>
            </a:extLst>
          </p:cNvPr>
          <p:cNvSpPr txBox="1"/>
          <p:nvPr/>
        </p:nvSpPr>
        <p:spPr>
          <a:xfrm>
            <a:off x="7937490" y="3814576"/>
            <a:ext cx="3202736" cy="461665"/>
          </a:xfrm>
          <a:prstGeom prst="rect">
            <a:avLst/>
          </a:prstGeom>
          <a:noFill/>
        </p:spPr>
        <p:txBody>
          <a:bodyPr wrap="none" rtlCol="0">
            <a:spAutoFit/>
          </a:bodyPr>
          <a:lstStyle/>
          <a:p>
            <a:r>
              <a:rPr lang="en-US" altLang="ja-JP" sz="2400" dirty="0">
                <a:solidFill>
                  <a:srgbClr val="3333CC"/>
                </a:solidFill>
              </a:rPr>
              <a:t>Large PEs with SPR</a:t>
            </a:r>
            <a:r>
              <a:rPr lang="ja-JP" altLang="en-US" sz="2400" dirty="0">
                <a:solidFill>
                  <a:srgbClr val="3333CC"/>
                </a:solidFill>
              </a:rPr>
              <a:t>≥</a:t>
            </a:r>
            <a:r>
              <a:rPr lang="en-US" altLang="ja-JP" sz="2400" dirty="0">
                <a:solidFill>
                  <a:srgbClr val="3333CC"/>
                </a:solidFill>
              </a:rPr>
              <a:t>80%</a:t>
            </a:r>
            <a:endParaRPr kumimoji="1" lang="ja-JP" altLang="en-US" sz="2400" dirty="0">
              <a:solidFill>
                <a:srgbClr val="3333CC"/>
              </a:solidFill>
            </a:endParaRPr>
          </a:p>
        </p:txBody>
      </p:sp>
      <p:pic>
        <p:nvPicPr>
          <p:cNvPr id="43" name="図 42">
            <a:extLst>
              <a:ext uri="{FF2B5EF4-FFF2-40B4-BE49-F238E27FC236}">
                <a16:creationId xmlns:a16="http://schemas.microsoft.com/office/drawing/2014/main" id="{585C1860-717A-338A-EB15-1E79D64A56F7}"/>
              </a:ext>
            </a:extLst>
          </p:cNvPr>
          <p:cNvPicPr>
            <a:picLocks noChangeAspect="1"/>
          </p:cNvPicPr>
          <p:nvPr/>
        </p:nvPicPr>
        <p:blipFill>
          <a:blip r:embed="rId4"/>
          <a:srcRect t="57253"/>
          <a:stretch/>
        </p:blipFill>
        <p:spPr>
          <a:xfrm>
            <a:off x="7514051" y="4207192"/>
            <a:ext cx="4693181" cy="2663505"/>
          </a:xfrm>
          <a:prstGeom prst="rect">
            <a:avLst/>
          </a:prstGeom>
        </p:spPr>
      </p:pic>
      <p:sp>
        <p:nvSpPr>
          <p:cNvPr id="44" name="テキスト ボックス 43">
            <a:extLst>
              <a:ext uri="{FF2B5EF4-FFF2-40B4-BE49-F238E27FC236}">
                <a16:creationId xmlns:a16="http://schemas.microsoft.com/office/drawing/2014/main" id="{A9436C30-1BE4-397F-7C08-23E2CDAB3EFF}"/>
              </a:ext>
            </a:extLst>
          </p:cNvPr>
          <p:cNvSpPr txBox="1"/>
          <p:nvPr/>
        </p:nvSpPr>
        <p:spPr>
          <a:xfrm>
            <a:off x="7902942" y="609373"/>
            <a:ext cx="3202736" cy="461665"/>
          </a:xfrm>
          <a:prstGeom prst="rect">
            <a:avLst/>
          </a:prstGeom>
          <a:noFill/>
        </p:spPr>
        <p:txBody>
          <a:bodyPr wrap="none" rtlCol="0">
            <a:spAutoFit/>
          </a:bodyPr>
          <a:lstStyle/>
          <a:p>
            <a:r>
              <a:rPr lang="en-US" altLang="ja-JP" sz="2400" dirty="0">
                <a:solidFill>
                  <a:srgbClr val="FF0000"/>
                </a:solidFill>
              </a:rPr>
              <a:t>Large PEs with SPR&lt;80%</a:t>
            </a:r>
            <a:endParaRPr kumimoji="1" lang="ja-JP" altLang="en-US" sz="2400" dirty="0">
              <a:solidFill>
                <a:srgbClr val="FF0000"/>
              </a:solidFill>
            </a:endParaRPr>
          </a:p>
        </p:txBody>
      </p:sp>
      <p:sp>
        <p:nvSpPr>
          <p:cNvPr id="34" name="テキスト ボックス 33">
            <a:extLst>
              <a:ext uri="{FF2B5EF4-FFF2-40B4-BE49-F238E27FC236}">
                <a16:creationId xmlns:a16="http://schemas.microsoft.com/office/drawing/2014/main" id="{A3CACE52-6F81-4971-41F9-6B81E9908ED6}"/>
              </a:ext>
            </a:extLst>
          </p:cNvPr>
          <p:cNvSpPr txBox="1"/>
          <p:nvPr/>
        </p:nvSpPr>
        <p:spPr>
          <a:xfrm>
            <a:off x="10143007" y="126313"/>
            <a:ext cx="206793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Yokoyama et al. (2014)</a:t>
            </a:r>
            <a:endParaRPr kumimoji="1" lang="ja-JP" altLang="en-US" sz="16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
        <p:nvSpPr>
          <p:cNvPr id="37" name="テキスト ボックス 36">
            <a:extLst>
              <a:ext uri="{FF2B5EF4-FFF2-40B4-BE49-F238E27FC236}">
                <a16:creationId xmlns:a16="http://schemas.microsoft.com/office/drawing/2014/main" id="{16DAFC89-579F-D79F-D22D-493AFA3B8732}"/>
              </a:ext>
            </a:extLst>
          </p:cNvPr>
          <p:cNvSpPr txBox="1"/>
          <p:nvPr/>
        </p:nvSpPr>
        <p:spPr>
          <a:xfrm>
            <a:off x="19130" y="702044"/>
            <a:ext cx="3201856" cy="646331"/>
          </a:xfrm>
          <a:prstGeom prst="rect">
            <a:avLst/>
          </a:prstGeom>
          <a:noFill/>
        </p:spPr>
        <p:txBody>
          <a:bodyPr wrap="square">
            <a:spAutoFit/>
          </a:bodyPr>
          <a:lstStyle/>
          <a:p>
            <a:pPr algn="ctr"/>
            <a:r>
              <a:rPr kumimoji="1" lang="en-US" altLang="ja-JP" b="0" i="0" u="none" strike="noStrike" kern="1200" cap="none" spc="0" normalizeH="0" baseline="0" noProof="0" dirty="0">
                <a:ln>
                  <a:noFill/>
                </a:ln>
                <a:solidFill>
                  <a:schemeClr val="accent6">
                    <a:lumMod val="75000"/>
                  </a:schemeClr>
                </a:solidFill>
                <a:effectLst/>
                <a:uLnTx/>
                <a:uFillTx/>
                <a:ea typeface="Meiryo UI" panose="020B0604030504040204" pitchFamily="50" charset="-128"/>
                <a:cs typeface="+mn-cs"/>
              </a:rPr>
              <a:t>TRMM PR</a:t>
            </a:r>
          </a:p>
          <a:p>
            <a:pPr algn="ctr"/>
            <a:r>
              <a:rPr kumimoji="1" lang="en-US" altLang="ja-JP" b="0" i="0" u="none" strike="noStrike" kern="1200" cap="none" spc="0" normalizeH="0" baseline="0" noProof="0" dirty="0">
                <a:ln>
                  <a:noFill/>
                </a:ln>
                <a:solidFill>
                  <a:schemeClr val="accent6">
                    <a:lumMod val="75000"/>
                  </a:schemeClr>
                </a:solidFill>
                <a:effectLst/>
                <a:uLnTx/>
                <a:uFillTx/>
                <a:ea typeface="Meiryo UI" panose="020B0604030504040204" pitchFamily="50" charset="-128"/>
                <a:cs typeface="+mn-cs"/>
              </a:rPr>
              <a:t>122-145E</a:t>
            </a:r>
            <a:r>
              <a:rPr lang="en-US" altLang="ja-JP" dirty="0">
                <a:solidFill>
                  <a:schemeClr val="accent6">
                    <a:lumMod val="75000"/>
                  </a:schemeClr>
                </a:solidFill>
                <a:ea typeface="Meiryo UI" panose="020B0604030504040204" pitchFamily="50" charset="-128"/>
              </a:rPr>
              <a:t> June</a:t>
            </a:r>
            <a:r>
              <a:rPr kumimoji="1" lang="en-US" altLang="ja-JP" b="0" i="0" u="none" strike="noStrike" kern="1200" cap="none" spc="0" normalizeH="0" baseline="0" noProof="0" dirty="0">
                <a:ln>
                  <a:noFill/>
                </a:ln>
                <a:solidFill>
                  <a:schemeClr val="accent6">
                    <a:lumMod val="75000"/>
                  </a:schemeClr>
                </a:solidFill>
                <a:effectLst/>
                <a:uLnTx/>
                <a:uFillTx/>
                <a:ea typeface="Meiryo UI" panose="020B0604030504040204" pitchFamily="50" charset="-128"/>
                <a:cs typeface="+mn-cs"/>
              </a:rPr>
              <a:t>-July (</a:t>
            </a:r>
            <a:r>
              <a:rPr lang="en-US" altLang="ja-JP" dirty="0">
                <a:solidFill>
                  <a:schemeClr val="accent6">
                    <a:lumMod val="75000"/>
                  </a:schemeClr>
                </a:solidFill>
                <a:ea typeface="Meiryo UI" panose="020B0604030504040204" pitchFamily="50" charset="-128"/>
              </a:rPr>
              <a:t>2002</a:t>
            </a:r>
            <a:r>
              <a:rPr kumimoji="1" lang="en-US" altLang="ja-JP" b="0" i="0" u="none" strike="noStrike" kern="1200" cap="none" spc="0" normalizeH="0" baseline="0" noProof="0" dirty="0">
                <a:ln>
                  <a:noFill/>
                </a:ln>
                <a:solidFill>
                  <a:schemeClr val="accent6">
                    <a:lumMod val="75000"/>
                  </a:schemeClr>
                </a:solidFill>
                <a:effectLst/>
                <a:uLnTx/>
                <a:uFillTx/>
                <a:ea typeface="Meiryo UI" panose="020B0604030504040204" pitchFamily="50" charset="-128"/>
                <a:cs typeface="+mn-cs"/>
              </a:rPr>
              <a:t>-2014)</a:t>
            </a:r>
            <a:endParaRPr lang="ja-JP" altLang="en-US" dirty="0">
              <a:solidFill>
                <a:schemeClr val="accent6">
                  <a:lumMod val="75000"/>
                </a:schemeClr>
              </a:solidFill>
            </a:endParaRPr>
          </a:p>
        </p:txBody>
      </p:sp>
      <p:sp>
        <p:nvSpPr>
          <p:cNvPr id="38" name="テキスト ボックス 37">
            <a:extLst>
              <a:ext uri="{FF2B5EF4-FFF2-40B4-BE49-F238E27FC236}">
                <a16:creationId xmlns:a16="http://schemas.microsoft.com/office/drawing/2014/main" id="{6DCFB005-C664-8925-BA45-345F3DD6F58E}"/>
              </a:ext>
            </a:extLst>
          </p:cNvPr>
          <p:cNvSpPr txBox="1"/>
          <p:nvPr/>
        </p:nvSpPr>
        <p:spPr>
          <a:xfrm>
            <a:off x="10998199" y="599111"/>
            <a:ext cx="1209033" cy="369332"/>
          </a:xfrm>
          <a:prstGeom prst="rect">
            <a:avLst/>
          </a:prstGeom>
          <a:noFill/>
        </p:spPr>
        <p:txBody>
          <a:bodyPr wrap="square">
            <a:spAutoFit/>
          </a:bodyPr>
          <a:lstStyle/>
          <a:p>
            <a:pPr algn="ctr"/>
            <a:r>
              <a:rPr kumimoji="1" lang="en-US" altLang="ja-JP" b="0" i="0" u="none" strike="noStrike" kern="1200" cap="none" spc="0" normalizeH="0" baseline="0" noProof="0" dirty="0">
                <a:ln>
                  <a:noFill/>
                </a:ln>
                <a:solidFill>
                  <a:schemeClr val="accent6">
                    <a:lumMod val="75000"/>
                  </a:schemeClr>
                </a:solidFill>
                <a:effectLst/>
                <a:uLnTx/>
                <a:uFillTx/>
                <a:ea typeface="Meiryo UI" panose="020B0604030504040204" pitchFamily="50" charset="-128"/>
                <a:cs typeface="+mn-cs"/>
              </a:rPr>
              <a:t>GPM </a:t>
            </a:r>
            <a:r>
              <a:rPr kumimoji="1" lang="en-US" altLang="ja-JP" b="0" i="0" u="none" strike="noStrike" kern="1200" cap="none" spc="0" normalizeH="0" baseline="0" noProof="0" dirty="0" err="1">
                <a:ln>
                  <a:noFill/>
                </a:ln>
                <a:solidFill>
                  <a:schemeClr val="accent6">
                    <a:lumMod val="75000"/>
                  </a:schemeClr>
                </a:solidFill>
                <a:effectLst/>
                <a:uLnTx/>
                <a:uFillTx/>
                <a:ea typeface="Meiryo UI" panose="020B0604030504040204" pitchFamily="50" charset="-128"/>
                <a:cs typeface="+mn-cs"/>
              </a:rPr>
              <a:t>KuPR</a:t>
            </a:r>
            <a:endParaRPr lang="ja-JP" altLang="en-US" dirty="0">
              <a:solidFill>
                <a:schemeClr val="accent6">
                  <a:lumMod val="75000"/>
                </a:schemeClr>
              </a:solidFill>
            </a:endParaRPr>
          </a:p>
        </p:txBody>
      </p:sp>
    </p:spTree>
    <p:extLst>
      <p:ext uri="{BB962C8B-B14F-4D97-AF65-F5344CB8AC3E}">
        <p14:creationId xmlns:p14="http://schemas.microsoft.com/office/powerpoint/2010/main" val="2712350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グループ化 31">
            <a:extLst>
              <a:ext uri="{FF2B5EF4-FFF2-40B4-BE49-F238E27FC236}">
                <a16:creationId xmlns:a16="http://schemas.microsoft.com/office/drawing/2014/main" id="{3FBFDACD-AE8F-0CAA-9EF9-17243C099259}"/>
              </a:ext>
            </a:extLst>
          </p:cNvPr>
          <p:cNvGrpSpPr/>
          <p:nvPr/>
        </p:nvGrpSpPr>
        <p:grpSpPr>
          <a:xfrm>
            <a:off x="2015893" y="1429619"/>
            <a:ext cx="6731053" cy="4559651"/>
            <a:chOff x="373705" y="1758850"/>
            <a:chExt cx="5500015" cy="4081794"/>
          </a:xfrm>
        </p:grpSpPr>
        <p:pic>
          <p:nvPicPr>
            <p:cNvPr id="4" name="Picture 2">
              <a:extLst>
                <a:ext uri="{FF2B5EF4-FFF2-40B4-BE49-F238E27FC236}">
                  <a16:creationId xmlns:a16="http://schemas.microsoft.com/office/drawing/2014/main" id="{EF2D608D-801B-D82B-E4B8-1D0B7A26B9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650" t="5991" r="4627" b="57995"/>
            <a:stretch/>
          </p:blipFill>
          <p:spPr bwMode="auto">
            <a:xfrm>
              <a:off x="1396097" y="1873451"/>
              <a:ext cx="4477623" cy="3349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テキスト ボックス 12">
              <a:extLst>
                <a:ext uri="{FF2B5EF4-FFF2-40B4-BE49-F238E27FC236}">
                  <a16:creationId xmlns:a16="http://schemas.microsoft.com/office/drawing/2014/main" id="{ED78C953-2332-A9CC-866B-BF17ECE905F6}"/>
                </a:ext>
              </a:extLst>
            </p:cNvPr>
            <p:cNvSpPr txBox="1"/>
            <p:nvPr/>
          </p:nvSpPr>
          <p:spPr>
            <a:xfrm>
              <a:off x="2984849" y="5427362"/>
              <a:ext cx="1181048" cy="413282"/>
            </a:xfrm>
            <a:prstGeom prst="rect">
              <a:avLst/>
            </a:prstGeom>
            <a:noFill/>
          </p:spPr>
          <p:txBody>
            <a:bodyPr wrap="none" rtlCol="0">
              <a:spAutoFit/>
            </a:bodyPr>
            <a:lstStyle/>
            <a:p>
              <a:r>
                <a:rPr lang="en-US" altLang="ja-JP" sz="2400" dirty="0"/>
                <a:t>Area[km</a:t>
              </a:r>
              <a:r>
                <a:rPr lang="en-US" altLang="ja-JP" sz="2400" baseline="30000" dirty="0"/>
                <a:t>2</a:t>
              </a:r>
              <a:r>
                <a:rPr lang="en-US" altLang="ja-JP" sz="2400" dirty="0"/>
                <a:t>]</a:t>
              </a:r>
              <a:endParaRPr kumimoji="1" lang="ja-JP" altLang="en-US" sz="2400" dirty="0"/>
            </a:p>
          </p:txBody>
        </p:sp>
        <p:sp>
          <p:nvSpPr>
            <p:cNvPr id="16" name="テキスト ボックス 15">
              <a:extLst>
                <a:ext uri="{FF2B5EF4-FFF2-40B4-BE49-F238E27FC236}">
                  <a16:creationId xmlns:a16="http://schemas.microsoft.com/office/drawing/2014/main" id="{8BBFF973-4E5C-6807-C2B2-D452511B1871}"/>
                </a:ext>
              </a:extLst>
            </p:cNvPr>
            <p:cNvSpPr txBox="1"/>
            <p:nvPr/>
          </p:nvSpPr>
          <p:spPr>
            <a:xfrm>
              <a:off x="1235469" y="5150834"/>
              <a:ext cx="535724" cy="369332"/>
            </a:xfrm>
            <a:prstGeom prst="rect">
              <a:avLst/>
            </a:prstGeom>
            <a:noFill/>
          </p:spPr>
          <p:txBody>
            <a:bodyPr wrap="none" rtlCol="0">
              <a:spAutoFit/>
            </a:bodyPr>
            <a:lstStyle/>
            <a:p>
              <a:r>
                <a:rPr kumimoji="1" lang="en-US" altLang="ja-JP" dirty="0"/>
                <a:t>100</a:t>
              </a:r>
              <a:endParaRPr kumimoji="1" lang="ja-JP" altLang="en-US" dirty="0"/>
            </a:p>
          </p:txBody>
        </p:sp>
        <p:sp>
          <p:nvSpPr>
            <p:cNvPr id="17" name="テキスト ボックス 16">
              <a:extLst>
                <a:ext uri="{FF2B5EF4-FFF2-40B4-BE49-F238E27FC236}">
                  <a16:creationId xmlns:a16="http://schemas.microsoft.com/office/drawing/2014/main" id="{0624F80A-9D3A-1364-6698-7433F19D1C71}"/>
                </a:ext>
              </a:extLst>
            </p:cNvPr>
            <p:cNvSpPr txBox="1"/>
            <p:nvPr/>
          </p:nvSpPr>
          <p:spPr>
            <a:xfrm>
              <a:off x="2426439" y="5150834"/>
              <a:ext cx="652743" cy="369332"/>
            </a:xfrm>
            <a:prstGeom prst="rect">
              <a:avLst/>
            </a:prstGeom>
            <a:noFill/>
          </p:spPr>
          <p:txBody>
            <a:bodyPr wrap="none" rtlCol="0">
              <a:spAutoFit/>
            </a:bodyPr>
            <a:lstStyle/>
            <a:p>
              <a:r>
                <a:rPr kumimoji="1" lang="en-US" altLang="ja-JP" dirty="0"/>
                <a:t>1000</a:t>
              </a:r>
              <a:endParaRPr kumimoji="1" lang="ja-JP" altLang="en-US" dirty="0"/>
            </a:p>
          </p:txBody>
        </p:sp>
        <p:sp>
          <p:nvSpPr>
            <p:cNvPr id="18" name="テキスト ボックス 17">
              <a:extLst>
                <a:ext uri="{FF2B5EF4-FFF2-40B4-BE49-F238E27FC236}">
                  <a16:creationId xmlns:a16="http://schemas.microsoft.com/office/drawing/2014/main" id="{4FC3A1EE-B367-6152-4288-FB3E2DE3057F}"/>
                </a:ext>
              </a:extLst>
            </p:cNvPr>
            <p:cNvSpPr txBox="1"/>
            <p:nvPr/>
          </p:nvSpPr>
          <p:spPr>
            <a:xfrm>
              <a:off x="3585520" y="5152232"/>
              <a:ext cx="769763" cy="369332"/>
            </a:xfrm>
            <a:prstGeom prst="rect">
              <a:avLst/>
            </a:prstGeom>
            <a:noFill/>
          </p:spPr>
          <p:txBody>
            <a:bodyPr wrap="none" rtlCol="0">
              <a:spAutoFit/>
            </a:bodyPr>
            <a:lstStyle/>
            <a:p>
              <a:r>
                <a:rPr kumimoji="1" lang="en-US" altLang="ja-JP" dirty="0"/>
                <a:t>10000</a:t>
              </a:r>
              <a:endParaRPr kumimoji="1" lang="ja-JP" altLang="en-US" dirty="0"/>
            </a:p>
          </p:txBody>
        </p:sp>
        <p:sp>
          <p:nvSpPr>
            <p:cNvPr id="19" name="テキスト ボックス 18">
              <a:extLst>
                <a:ext uri="{FF2B5EF4-FFF2-40B4-BE49-F238E27FC236}">
                  <a16:creationId xmlns:a16="http://schemas.microsoft.com/office/drawing/2014/main" id="{DE325502-73EF-0E3B-78B5-B88846D1E919}"/>
                </a:ext>
              </a:extLst>
            </p:cNvPr>
            <p:cNvSpPr txBox="1"/>
            <p:nvPr/>
          </p:nvSpPr>
          <p:spPr>
            <a:xfrm>
              <a:off x="4770482" y="5158234"/>
              <a:ext cx="886781" cy="369332"/>
            </a:xfrm>
            <a:prstGeom prst="rect">
              <a:avLst/>
            </a:prstGeom>
            <a:noFill/>
          </p:spPr>
          <p:txBody>
            <a:bodyPr wrap="none" rtlCol="0">
              <a:spAutoFit/>
            </a:bodyPr>
            <a:lstStyle/>
            <a:p>
              <a:r>
                <a:rPr kumimoji="1" lang="en-US" altLang="ja-JP" dirty="0"/>
                <a:t>100000</a:t>
              </a:r>
              <a:endParaRPr kumimoji="1" lang="ja-JP" altLang="en-US" dirty="0"/>
            </a:p>
          </p:txBody>
        </p:sp>
        <p:sp>
          <p:nvSpPr>
            <p:cNvPr id="25" name="テキスト ボックス 24">
              <a:extLst>
                <a:ext uri="{FF2B5EF4-FFF2-40B4-BE49-F238E27FC236}">
                  <a16:creationId xmlns:a16="http://schemas.microsoft.com/office/drawing/2014/main" id="{9C5F9F48-F062-E233-C139-8C87F6D5FDD3}"/>
                </a:ext>
              </a:extLst>
            </p:cNvPr>
            <p:cNvSpPr txBox="1"/>
            <p:nvPr/>
          </p:nvSpPr>
          <p:spPr>
            <a:xfrm rot="16200000">
              <a:off x="-766078" y="3154769"/>
              <a:ext cx="2958582" cy="679016"/>
            </a:xfrm>
            <a:prstGeom prst="rect">
              <a:avLst/>
            </a:prstGeom>
            <a:noFill/>
          </p:spPr>
          <p:txBody>
            <a:bodyPr wrap="none" rtlCol="0">
              <a:spAutoFit/>
            </a:bodyPr>
            <a:lstStyle/>
            <a:p>
              <a:r>
                <a:rPr lang="en-US" altLang="ja-JP" sz="2400" dirty="0"/>
                <a:t>M</a:t>
              </a:r>
              <a:r>
                <a:rPr kumimoji="1" lang="en-US" altLang="ja-JP" sz="2400" dirty="0"/>
                <a:t>aximum near-surface </a:t>
              </a:r>
              <a:br>
                <a:rPr kumimoji="1" lang="en-US" altLang="ja-JP" sz="2400" dirty="0"/>
              </a:br>
              <a:r>
                <a:rPr kumimoji="1" lang="en-US" altLang="ja-JP" sz="2400" dirty="0"/>
                <a:t>precip</a:t>
              </a:r>
              <a:r>
                <a:rPr lang="en-US" altLang="ja-JP" sz="2400" dirty="0"/>
                <a:t>itation</a:t>
              </a:r>
              <a:r>
                <a:rPr kumimoji="1" lang="en-US" altLang="ja-JP" sz="2400" dirty="0"/>
                <a:t> rate[mm/h]</a:t>
              </a:r>
              <a:endParaRPr kumimoji="1" lang="ja-JP" altLang="en-US" sz="2400" dirty="0"/>
            </a:p>
          </p:txBody>
        </p:sp>
        <p:sp>
          <p:nvSpPr>
            <p:cNvPr id="26" name="テキスト ボックス 25">
              <a:extLst>
                <a:ext uri="{FF2B5EF4-FFF2-40B4-BE49-F238E27FC236}">
                  <a16:creationId xmlns:a16="http://schemas.microsoft.com/office/drawing/2014/main" id="{5946330E-220E-6609-148C-ABEAE0AD4078}"/>
                </a:ext>
              </a:extLst>
            </p:cNvPr>
            <p:cNvSpPr txBox="1"/>
            <p:nvPr/>
          </p:nvSpPr>
          <p:spPr>
            <a:xfrm>
              <a:off x="1167179" y="4973568"/>
              <a:ext cx="301686" cy="369332"/>
            </a:xfrm>
            <a:prstGeom prst="rect">
              <a:avLst/>
            </a:prstGeom>
            <a:noFill/>
          </p:spPr>
          <p:txBody>
            <a:bodyPr wrap="none" rtlCol="0">
              <a:spAutoFit/>
            </a:bodyPr>
            <a:lstStyle/>
            <a:p>
              <a:r>
                <a:rPr kumimoji="1" lang="en-US" altLang="ja-JP" dirty="0"/>
                <a:t>0</a:t>
              </a:r>
              <a:endParaRPr kumimoji="1" lang="ja-JP" altLang="en-US" dirty="0"/>
            </a:p>
          </p:txBody>
        </p:sp>
        <p:sp>
          <p:nvSpPr>
            <p:cNvPr id="27" name="テキスト ボックス 26">
              <a:extLst>
                <a:ext uri="{FF2B5EF4-FFF2-40B4-BE49-F238E27FC236}">
                  <a16:creationId xmlns:a16="http://schemas.microsoft.com/office/drawing/2014/main" id="{7F18C88B-322D-8EC8-8FD9-4FA4E1CCB512}"/>
                </a:ext>
              </a:extLst>
            </p:cNvPr>
            <p:cNvSpPr txBox="1"/>
            <p:nvPr/>
          </p:nvSpPr>
          <p:spPr>
            <a:xfrm>
              <a:off x="1073365" y="4337070"/>
              <a:ext cx="418704" cy="369332"/>
            </a:xfrm>
            <a:prstGeom prst="rect">
              <a:avLst/>
            </a:prstGeom>
            <a:noFill/>
          </p:spPr>
          <p:txBody>
            <a:bodyPr wrap="none" rtlCol="0">
              <a:spAutoFit/>
            </a:bodyPr>
            <a:lstStyle/>
            <a:p>
              <a:r>
                <a:rPr kumimoji="1" lang="en-US" altLang="ja-JP" dirty="0"/>
                <a:t>60</a:t>
              </a:r>
              <a:endParaRPr kumimoji="1" lang="ja-JP" altLang="en-US" dirty="0"/>
            </a:p>
          </p:txBody>
        </p:sp>
        <p:sp>
          <p:nvSpPr>
            <p:cNvPr id="28" name="テキスト ボックス 27">
              <a:extLst>
                <a:ext uri="{FF2B5EF4-FFF2-40B4-BE49-F238E27FC236}">
                  <a16:creationId xmlns:a16="http://schemas.microsoft.com/office/drawing/2014/main" id="{8EC9A4FE-14E5-E807-F9D9-FBEB561DFF34}"/>
                </a:ext>
              </a:extLst>
            </p:cNvPr>
            <p:cNvSpPr txBox="1"/>
            <p:nvPr/>
          </p:nvSpPr>
          <p:spPr>
            <a:xfrm>
              <a:off x="974095" y="3675737"/>
              <a:ext cx="535724" cy="369332"/>
            </a:xfrm>
            <a:prstGeom prst="rect">
              <a:avLst/>
            </a:prstGeom>
            <a:noFill/>
          </p:spPr>
          <p:txBody>
            <a:bodyPr wrap="none" rtlCol="0">
              <a:spAutoFit/>
            </a:bodyPr>
            <a:lstStyle/>
            <a:p>
              <a:r>
                <a:rPr lang="en-US" altLang="ja-JP" dirty="0"/>
                <a:t>12</a:t>
              </a:r>
              <a:r>
                <a:rPr kumimoji="1" lang="en-US" altLang="ja-JP" dirty="0"/>
                <a:t>0</a:t>
              </a:r>
              <a:endParaRPr kumimoji="1" lang="ja-JP" altLang="en-US" dirty="0"/>
            </a:p>
          </p:txBody>
        </p:sp>
        <p:sp>
          <p:nvSpPr>
            <p:cNvPr id="29" name="テキスト ボックス 28">
              <a:extLst>
                <a:ext uri="{FF2B5EF4-FFF2-40B4-BE49-F238E27FC236}">
                  <a16:creationId xmlns:a16="http://schemas.microsoft.com/office/drawing/2014/main" id="{2245E61B-926D-450C-07D3-CED3A10ED6D4}"/>
                </a:ext>
              </a:extLst>
            </p:cNvPr>
            <p:cNvSpPr txBox="1"/>
            <p:nvPr/>
          </p:nvSpPr>
          <p:spPr>
            <a:xfrm>
              <a:off x="983882" y="3014404"/>
              <a:ext cx="535724" cy="369332"/>
            </a:xfrm>
            <a:prstGeom prst="rect">
              <a:avLst/>
            </a:prstGeom>
            <a:noFill/>
          </p:spPr>
          <p:txBody>
            <a:bodyPr wrap="none" rtlCol="0">
              <a:spAutoFit/>
            </a:bodyPr>
            <a:lstStyle/>
            <a:p>
              <a:r>
                <a:rPr lang="en-US" altLang="ja-JP" dirty="0"/>
                <a:t>18</a:t>
              </a:r>
              <a:r>
                <a:rPr kumimoji="1" lang="en-US" altLang="ja-JP" dirty="0"/>
                <a:t>0</a:t>
              </a:r>
              <a:endParaRPr kumimoji="1" lang="ja-JP" altLang="en-US" dirty="0"/>
            </a:p>
          </p:txBody>
        </p:sp>
        <p:sp>
          <p:nvSpPr>
            <p:cNvPr id="30" name="テキスト ボックス 29">
              <a:extLst>
                <a:ext uri="{FF2B5EF4-FFF2-40B4-BE49-F238E27FC236}">
                  <a16:creationId xmlns:a16="http://schemas.microsoft.com/office/drawing/2014/main" id="{7A01605F-8C64-EB1B-22FA-580E9A7E8F26}"/>
                </a:ext>
              </a:extLst>
            </p:cNvPr>
            <p:cNvSpPr txBox="1"/>
            <p:nvPr/>
          </p:nvSpPr>
          <p:spPr>
            <a:xfrm>
              <a:off x="985280" y="2395016"/>
              <a:ext cx="535724" cy="369332"/>
            </a:xfrm>
            <a:prstGeom prst="rect">
              <a:avLst/>
            </a:prstGeom>
            <a:noFill/>
          </p:spPr>
          <p:txBody>
            <a:bodyPr wrap="none" rtlCol="0">
              <a:spAutoFit/>
            </a:bodyPr>
            <a:lstStyle/>
            <a:p>
              <a:r>
                <a:rPr kumimoji="1" lang="en-US" altLang="ja-JP" dirty="0"/>
                <a:t>240</a:t>
              </a:r>
              <a:endParaRPr kumimoji="1" lang="ja-JP" altLang="en-US" dirty="0"/>
            </a:p>
          </p:txBody>
        </p:sp>
        <p:sp>
          <p:nvSpPr>
            <p:cNvPr id="31" name="テキスト ボックス 30">
              <a:extLst>
                <a:ext uri="{FF2B5EF4-FFF2-40B4-BE49-F238E27FC236}">
                  <a16:creationId xmlns:a16="http://schemas.microsoft.com/office/drawing/2014/main" id="{41692EB8-ABCD-D5CB-2C7F-F65BC910CE29}"/>
                </a:ext>
              </a:extLst>
            </p:cNvPr>
            <p:cNvSpPr txBox="1"/>
            <p:nvPr/>
          </p:nvSpPr>
          <p:spPr>
            <a:xfrm>
              <a:off x="986678" y="1758850"/>
              <a:ext cx="535724" cy="369332"/>
            </a:xfrm>
            <a:prstGeom prst="rect">
              <a:avLst/>
            </a:prstGeom>
            <a:noFill/>
          </p:spPr>
          <p:txBody>
            <a:bodyPr wrap="none" rtlCol="0">
              <a:spAutoFit/>
            </a:bodyPr>
            <a:lstStyle/>
            <a:p>
              <a:r>
                <a:rPr lang="en-US" altLang="ja-JP" dirty="0"/>
                <a:t>30</a:t>
              </a:r>
              <a:r>
                <a:rPr kumimoji="1" lang="en-US" altLang="ja-JP" dirty="0"/>
                <a:t>0</a:t>
              </a:r>
              <a:endParaRPr kumimoji="1" lang="ja-JP" altLang="en-US" dirty="0"/>
            </a:p>
          </p:txBody>
        </p:sp>
      </p:grpSp>
      <p:sp>
        <p:nvSpPr>
          <p:cNvPr id="2" name="タイトル 1">
            <a:extLst>
              <a:ext uri="{FF2B5EF4-FFF2-40B4-BE49-F238E27FC236}">
                <a16:creationId xmlns:a16="http://schemas.microsoft.com/office/drawing/2014/main" id="{10E2A160-39BA-F369-47EF-EE3EB3255DE5}"/>
              </a:ext>
            </a:extLst>
          </p:cNvPr>
          <p:cNvSpPr>
            <a:spLocks noGrp="1"/>
          </p:cNvSpPr>
          <p:nvPr>
            <p:ph type="title"/>
          </p:nvPr>
        </p:nvSpPr>
        <p:spPr/>
        <p:txBody>
          <a:bodyPr>
            <a:normAutofit/>
          </a:bodyPr>
          <a:lstStyle/>
          <a:p>
            <a:r>
              <a:rPr kumimoji="1" lang="en-US" altLang="ja-JP" sz="2800" dirty="0"/>
              <a:t>  What kind of PEs </a:t>
            </a:r>
            <a:r>
              <a:rPr lang="en-US" altLang="ja-JP" sz="2800" dirty="0"/>
              <a:t>can be strong?</a:t>
            </a:r>
            <a:endParaRPr kumimoji="1" lang="ja-JP" altLang="en-US" sz="2800" dirty="0"/>
          </a:p>
        </p:txBody>
      </p:sp>
      <p:sp>
        <p:nvSpPr>
          <p:cNvPr id="3" name="スライド番号プレースホルダー 2">
            <a:extLst>
              <a:ext uri="{FF2B5EF4-FFF2-40B4-BE49-F238E27FC236}">
                <a16:creationId xmlns:a16="http://schemas.microsoft.com/office/drawing/2014/main" id="{D393B860-BC2C-0A36-750D-2C3380D1026B}"/>
              </a:ext>
            </a:extLst>
          </p:cNvPr>
          <p:cNvSpPr>
            <a:spLocks noGrp="1"/>
          </p:cNvSpPr>
          <p:nvPr>
            <p:ph type="sldNum" sz="quarter" idx="12"/>
          </p:nvPr>
        </p:nvSpPr>
        <p:spPr/>
        <p:txBody>
          <a:bodyPr/>
          <a:lstStyle/>
          <a:p>
            <a:fld id="{46E100B3-9BC0-419A-B016-C0EDA7D3E2A7}" type="slidenum">
              <a:rPr kumimoji="1" lang="ja-JP" altLang="en-US" smtClean="0"/>
              <a:t>16</a:t>
            </a:fld>
            <a:endParaRPr kumimoji="1" lang="ja-JP" altLang="en-US"/>
          </a:p>
        </p:txBody>
      </p:sp>
      <p:sp>
        <p:nvSpPr>
          <p:cNvPr id="15" name="テキスト ボックス 14">
            <a:extLst>
              <a:ext uri="{FF2B5EF4-FFF2-40B4-BE49-F238E27FC236}">
                <a16:creationId xmlns:a16="http://schemas.microsoft.com/office/drawing/2014/main" id="{8EB60D1C-806B-8BF6-ACB8-D509ED729B3B}"/>
              </a:ext>
            </a:extLst>
          </p:cNvPr>
          <p:cNvSpPr txBox="1"/>
          <p:nvPr/>
        </p:nvSpPr>
        <p:spPr>
          <a:xfrm>
            <a:off x="9060442" y="2872790"/>
            <a:ext cx="3131558" cy="1569660"/>
          </a:xfrm>
          <a:prstGeom prst="rect">
            <a:avLst/>
          </a:prstGeom>
          <a:noFill/>
        </p:spPr>
        <p:txBody>
          <a:bodyPr wrap="square" rtlCol="0">
            <a:spAutoFit/>
          </a:bodyPr>
          <a:lstStyle/>
          <a:p>
            <a:r>
              <a:rPr lang="en-US" altLang="ja-JP" sz="2400" kern="0" dirty="0">
                <a:solidFill>
                  <a:srgbClr val="FF00FF"/>
                </a:solidFill>
                <a:ea typeface="ＭＳ ゴシック" panose="020B0609070205080204" pitchFamily="49" charset="-128"/>
                <a:cs typeface="Times New Roman" panose="02020603050405020304" pitchFamily="18" charset="0"/>
              </a:rPr>
              <a:t>P</a:t>
            </a:r>
            <a:r>
              <a:rPr lang="en-US" altLang="ja-JP" sz="2400" kern="0" dirty="0">
                <a:solidFill>
                  <a:srgbClr val="FF00FF"/>
                </a:solidFill>
                <a:effectLst/>
                <a:ea typeface="ＭＳ ゴシック" panose="020B0609070205080204" pitchFamily="49" charset="-128"/>
                <a:cs typeface="Times New Roman" panose="02020603050405020304" pitchFamily="18" charset="0"/>
              </a:rPr>
              <a:t>recipitation systems can produce strong rainfall through mesoscale organization.</a:t>
            </a:r>
            <a:endParaRPr lang="en-US" altLang="ja-JP" sz="2400" kern="0" dirty="0">
              <a:effectLst/>
              <a:ea typeface="ＭＳ ゴシック" panose="020B0609070205080204" pitchFamily="49" charset="-128"/>
              <a:cs typeface="Times New Roman" panose="02020603050405020304" pitchFamily="18" charset="0"/>
            </a:endParaRPr>
          </a:p>
        </p:txBody>
      </p:sp>
      <p:grpSp>
        <p:nvGrpSpPr>
          <p:cNvPr id="35" name="グループ化 34">
            <a:extLst>
              <a:ext uri="{FF2B5EF4-FFF2-40B4-BE49-F238E27FC236}">
                <a16:creationId xmlns:a16="http://schemas.microsoft.com/office/drawing/2014/main" id="{EAFB0045-370A-4664-63B6-2C63F6C31916}"/>
              </a:ext>
            </a:extLst>
          </p:cNvPr>
          <p:cNvGrpSpPr/>
          <p:nvPr/>
        </p:nvGrpSpPr>
        <p:grpSpPr>
          <a:xfrm>
            <a:off x="4921759" y="707613"/>
            <a:ext cx="4735592" cy="714174"/>
            <a:chOff x="2263285" y="753870"/>
            <a:chExt cx="4735592" cy="714174"/>
          </a:xfrm>
        </p:grpSpPr>
        <p:pic>
          <p:nvPicPr>
            <p:cNvPr id="33" name="Picture 2">
              <a:extLst>
                <a:ext uri="{FF2B5EF4-FFF2-40B4-BE49-F238E27FC236}">
                  <a16:creationId xmlns:a16="http://schemas.microsoft.com/office/drawing/2014/main" id="{2BF3EB23-F8C7-38F3-D338-0B9CB2B82D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418" t="-460" r="12664" b="98179"/>
            <a:stretch/>
          </p:blipFill>
          <p:spPr bwMode="auto">
            <a:xfrm>
              <a:off x="3341612" y="753870"/>
              <a:ext cx="3317967" cy="312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テキスト ボックス 33">
              <a:extLst>
                <a:ext uri="{FF2B5EF4-FFF2-40B4-BE49-F238E27FC236}">
                  <a16:creationId xmlns:a16="http://schemas.microsoft.com/office/drawing/2014/main" id="{ADBA82F0-FE0D-7DB4-C074-025C617F7FA3}"/>
                </a:ext>
              </a:extLst>
            </p:cNvPr>
            <p:cNvSpPr txBox="1"/>
            <p:nvPr/>
          </p:nvSpPr>
          <p:spPr>
            <a:xfrm>
              <a:off x="2263285" y="1006379"/>
              <a:ext cx="4735592" cy="461665"/>
            </a:xfrm>
            <a:prstGeom prst="rect">
              <a:avLst/>
            </a:prstGeom>
            <a:noFill/>
          </p:spPr>
          <p:txBody>
            <a:bodyPr wrap="none" rtlCol="0">
              <a:spAutoFit/>
            </a:bodyPr>
            <a:lstStyle/>
            <a:p>
              <a:r>
                <a:rPr lang="en-US" altLang="ja-JP" sz="2400" dirty="0"/>
                <a:t>SPR[%]    0-20  20-40   40-60     60-80</a:t>
              </a:r>
              <a:endParaRPr kumimoji="1" lang="ja-JP" altLang="en-US" sz="2400" dirty="0"/>
            </a:p>
          </p:txBody>
        </p:sp>
      </p:grpSp>
      <p:sp>
        <p:nvSpPr>
          <p:cNvPr id="38" name="矢印: 右 37">
            <a:extLst>
              <a:ext uri="{FF2B5EF4-FFF2-40B4-BE49-F238E27FC236}">
                <a16:creationId xmlns:a16="http://schemas.microsoft.com/office/drawing/2014/main" id="{097FD004-FB2F-52DE-CD1E-CCED1A313DA6}"/>
              </a:ext>
            </a:extLst>
          </p:cNvPr>
          <p:cNvSpPr/>
          <p:nvPr/>
        </p:nvSpPr>
        <p:spPr>
          <a:xfrm rot="20398203">
            <a:off x="5174012" y="4246407"/>
            <a:ext cx="1729370" cy="759312"/>
          </a:xfrm>
          <a:prstGeom prst="rightArrow">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a:extLst>
              <a:ext uri="{FF2B5EF4-FFF2-40B4-BE49-F238E27FC236}">
                <a16:creationId xmlns:a16="http://schemas.microsoft.com/office/drawing/2014/main" id="{844E9A93-9FA9-FC5A-4DFF-EFD4122DEE2A}"/>
              </a:ext>
            </a:extLst>
          </p:cNvPr>
          <p:cNvGrpSpPr/>
          <p:nvPr/>
        </p:nvGrpSpPr>
        <p:grpSpPr>
          <a:xfrm>
            <a:off x="2981075" y="2882494"/>
            <a:ext cx="6133636" cy="2606820"/>
            <a:chOff x="1070995" y="2957093"/>
            <a:chExt cx="6133636" cy="2606820"/>
          </a:xfrm>
        </p:grpSpPr>
        <p:sp>
          <p:nvSpPr>
            <p:cNvPr id="39" name="楕円 38">
              <a:extLst>
                <a:ext uri="{FF2B5EF4-FFF2-40B4-BE49-F238E27FC236}">
                  <a16:creationId xmlns:a16="http://schemas.microsoft.com/office/drawing/2014/main" id="{04F4DEA1-D547-44AF-DC47-D922D82B2C6E}"/>
                </a:ext>
              </a:extLst>
            </p:cNvPr>
            <p:cNvSpPr/>
            <p:nvPr/>
          </p:nvSpPr>
          <p:spPr>
            <a:xfrm rot="20673145">
              <a:off x="1070995" y="4154934"/>
              <a:ext cx="2583673" cy="1408979"/>
            </a:xfrm>
            <a:prstGeom prst="ellipse">
              <a:avLst/>
            </a:prstGeom>
            <a:noFill/>
            <a:ln>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C814C60F-00C8-F8F2-2303-A35CCDEDA033}"/>
                </a:ext>
              </a:extLst>
            </p:cNvPr>
            <p:cNvSpPr/>
            <p:nvPr/>
          </p:nvSpPr>
          <p:spPr>
            <a:xfrm rot="20673145">
              <a:off x="4613556" y="2957093"/>
              <a:ext cx="2591075" cy="1710916"/>
            </a:xfrm>
            <a:prstGeom prst="ellipse">
              <a:avLst/>
            </a:prstGeom>
            <a:noFill/>
            <a:ln>
              <a:solidFill>
                <a:srgbClr val="00B0F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34DAE32F-8B43-1F2C-AE7C-7449906F97EE}"/>
                </a:ext>
              </a:extLst>
            </p:cNvPr>
            <p:cNvSpPr/>
            <p:nvPr/>
          </p:nvSpPr>
          <p:spPr>
            <a:xfrm rot="20683828">
              <a:off x="3041726" y="3818436"/>
              <a:ext cx="2191316" cy="1405768"/>
            </a:xfrm>
            <a:prstGeom prst="ellipse">
              <a:avLst/>
            </a:prstGeom>
            <a:noFill/>
            <a:ln>
              <a:solidFill>
                <a:srgbClr val="FF99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 name="直線矢印コネクタ 6">
            <a:extLst>
              <a:ext uri="{FF2B5EF4-FFF2-40B4-BE49-F238E27FC236}">
                <a16:creationId xmlns:a16="http://schemas.microsoft.com/office/drawing/2014/main" id="{9CA12120-E3BE-BE35-D98B-6BF9B67D6F43}"/>
              </a:ext>
            </a:extLst>
          </p:cNvPr>
          <p:cNvCxnSpPr>
            <a:cxnSpLocks/>
          </p:cNvCxnSpPr>
          <p:nvPr/>
        </p:nvCxnSpPr>
        <p:spPr>
          <a:xfrm flipV="1">
            <a:off x="7216591" y="1916761"/>
            <a:ext cx="0" cy="3103924"/>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91715541-E642-412C-F0D2-C88E8B7FFC33}"/>
              </a:ext>
            </a:extLst>
          </p:cNvPr>
          <p:cNvSpPr txBox="1"/>
          <p:nvPr/>
        </p:nvSpPr>
        <p:spPr>
          <a:xfrm>
            <a:off x="648328" y="5893454"/>
            <a:ext cx="10934072" cy="830997"/>
          </a:xfrm>
          <a:prstGeom prst="rect">
            <a:avLst/>
          </a:prstGeom>
          <a:noFill/>
        </p:spPr>
        <p:txBody>
          <a:bodyPr wrap="square" rtlCol="0">
            <a:spAutoFit/>
          </a:bodyPr>
          <a:lstStyle/>
          <a:p>
            <a:r>
              <a:rPr lang="en-US" altLang="ja-JP" sz="2400" kern="0" dirty="0">
                <a:ea typeface="ＭＳ ゴシック" panose="020B0609070205080204" pitchFamily="49" charset="-128"/>
                <a:cs typeface="Times New Roman" panose="02020603050405020304" pitchFamily="18" charset="0"/>
              </a:rPr>
              <a:t>Intensity:</a:t>
            </a:r>
          </a:p>
          <a:p>
            <a:r>
              <a:rPr lang="en-US" altLang="ja-JP" sz="2400" kern="0" dirty="0">
                <a:ea typeface="ＭＳ ゴシック" panose="020B0609070205080204" pitchFamily="49" charset="-128"/>
                <a:cs typeface="Times New Roman" panose="02020603050405020304" pitchFamily="18" charset="0"/>
              </a:rPr>
              <a:t>Small convective PEs &lt; large PEs with SPRs of 60-80% &lt; large PEs with SPRs of 20-60%</a:t>
            </a:r>
          </a:p>
        </p:txBody>
      </p:sp>
      <p:sp>
        <p:nvSpPr>
          <p:cNvPr id="6" name="テキスト ボックス 5">
            <a:extLst>
              <a:ext uri="{FF2B5EF4-FFF2-40B4-BE49-F238E27FC236}">
                <a16:creationId xmlns:a16="http://schemas.microsoft.com/office/drawing/2014/main" id="{1CC2F9A7-1D71-FCC7-C082-51F28A83D1BC}"/>
              </a:ext>
            </a:extLst>
          </p:cNvPr>
          <p:cNvSpPr txBox="1"/>
          <p:nvPr/>
        </p:nvSpPr>
        <p:spPr>
          <a:xfrm>
            <a:off x="19130" y="702044"/>
            <a:ext cx="3201856" cy="646331"/>
          </a:xfrm>
          <a:prstGeom prst="rect">
            <a:avLst/>
          </a:prstGeom>
          <a:noFill/>
        </p:spPr>
        <p:txBody>
          <a:bodyPr wrap="square">
            <a:spAutoFit/>
          </a:bodyPr>
          <a:lstStyle/>
          <a:p>
            <a:pPr algn="ctr"/>
            <a:r>
              <a:rPr kumimoji="1" lang="en-US" altLang="ja-JP" b="0" i="0" u="none" strike="noStrike" kern="1200" cap="none" spc="0" normalizeH="0" baseline="0" noProof="0" dirty="0">
                <a:ln>
                  <a:noFill/>
                </a:ln>
                <a:solidFill>
                  <a:schemeClr val="accent6">
                    <a:lumMod val="75000"/>
                  </a:schemeClr>
                </a:solidFill>
                <a:effectLst/>
                <a:uLnTx/>
                <a:uFillTx/>
                <a:ea typeface="Meiryo UI" panose="020B0604030504040204" pitchFamily="50" charset="-128"/>
                <a:cs typeface="+mn-cs"/>
              </a:rPr>
              <a:t>TRMM PR</a:t>
            </a:r>
          </a:p>
          <a:p>
            <a:pPr algn="ctr"/>
            <a:r>
              <a:rPr kumimoji="1" lang="en-US" altLang="ja-JP" b="0" i="0" u="none" strike="noStrike" kern="1200" cap="none" spc="0" normalizeH="0" baseline="0" noProof="0" dirty="0">
                <a:ln>
                  <a:noFill/>
                </a:ln>
                <a:solidFill>
                  <a:schemeClr val="accent6">
                    <a:lumMod val="75000"/>
                  </a:schemeClr>
                </a:solidFill>
                <a:effectLst/>
                <a:uLnTx/>
                <a:uFillTx/>
                <a:ea typeface="Meiryo UI" panose="020B0604030504040204" pitchFamily="50" charset="-128"/>
                <a:cs typeface="+mn-cs"/>
              </a:rPr>
              <a:t>122-145E</a:t>
            </a:r>
            <a:r>
              <a:rPr lang="en-US" altLang="ja-JP" dirty="0">
                <a:solidFill>
                  <a:schemeClr val="accent6">
                    <a:lumMod val="75000"/>
                  </a:schemeClr>
                </a:solidFill>
                <a:ea typeface="Meiryo UI" panose="020B0604030504040204" pitchFamily="50" charset="-128"/>
              </a:rPr>
              <a:t> June</a:t>
            </a:r>
            <a:r>
              <a:rPr kumimoji="1" lang="en-US" altLang="ja-JP" b="0" i="0" u="none" strike="noStrike" kern="1200" cap="none" spc="0" normalizeH="0" baseline="0" noProof="0" dirty="0">
                <a:ln>
                  <a:noFill/>
                </a:ln>
                <a:solidFill>
                  <a:schemeClr val="accent6">
                    <a:lumMod val="75000"/>
                  </a:schemeClr>
                </a:solidFill>
                <a:effectLst/>
                <a:uLnTx/>
                <a:uFillTx/>
                <a:ea typeface="Meiryo UI" panose="020B0604030504040204" pitchFamily="50" charset="-128"/>
                <a:cs typeface="+mn-cs"/>
              </a:rPr>
              <a:t>-July (</a:t>
            </a:r>
            <a:r>
              <a:rPr lang="en-US" altLang="ja-JP" dirty="0">
                <a:solidFill>
                  <a:schemeClr val="accent6">
                    <a:lumMod val="75000"/>
                  </a:schemeClr>
                </a:solidFill>
                <a:ea typeface="Meiryo UI" panose="020B0604030504040204" pitchFamily="50" charset="-128"/>
              </a:rPr>
              <a:t>2002</a:t>
            </a:r>
            <a:r>
              <a:rPr kumimoji="1" lang="en-US" altLang="ja-JP" b="0" i="0" u="none" strike="noStrike" kern="1200" cap="none" spc="0" normalizeH="0" baseline="0" noProof="0" dirty="0">
                <a:ln>
                  <a:noFill/>
                </a:ln>
                <a:solidFill>
                  <a:schemeClr val="accent6">
                    <a:lumMod val="75000"/>
                  </a:schemeClr>
                </a:solidFill>
                <a:effectLst/>
                <a:uLnTx/>
                <a:uFillTx/>
                <a:ea typeface="Meiryo UI" panose="020B0604030504040204" pitchFamily="50" charset="-128"/>
                <a:cs typeface="+mn-cs"/>
              </a:rPr>
              <a:t>-2014)</a:t>
            </a:r>
            <a:endParaRPr lang="ja-JP" altLang="en-US" dirty="0">
              <a:solidFill>
                <a:schemeClr val="accent6">
                  <a:lumMod val="75000"/>
                </a:schemeClr>
              </a:solidFill>
            </a:endParaRPr>
          </a:p>
        </p:txBody>
      </p:sp>
      <p:sp>
        <p:nvSpPr>
          <p:cNvPr id="9" name="テキスト ボックス 8">
            <a:extLst>
              <a:ext uri="{FF2B5EF4-FFF2-40B4-BE49-F238E27FC236}">
                <a16:creationId xmlns:a16="http://schemas.microsoft.com/office/drawing/2014/main" id="{C9FE1EC9-77FB-1EA5-A064-19A074D4FB60}"/>
              </a:ext>
            </a:extLst>
          </p:cNvPr>
          <p:cNvSpPr txBox="1"/>
          <p:nvPr/>
        </p:nvSpPr>
        <p:spPr>
          <a:xfrm>
            <a:off x="6656870" y="1638045"/>
            <a:ext cx="1074140" cy="369332"/>
          </a:xfrm>
          <a:prstGeom prst="rect">
            <a:avLst/>
          </a:prstGeom>
          <a:noFill/>
        </p:spPr>
        <p:txBody>
          <a:bodyPr wrap="none" rtlCol="0">
            <a:spAutoFit/>
          </a:bodyPr>
          <a:lstStyle/>
          <a:p>
            <a:r>
              <a:rPr kumimoji="1" lang="en-US" altLang="ja-JP" dirty="0"/>
              <a:t>Strongest</a:t>
            </a:r>
            <a:endParaRPr kumimoji="1" lang="ja-JP" altLang="en-US" dirty="0"/>
          </a:p>
        </p:txBody>
      </p:sp>
    </p:spTree>
    <p:extLst>
      <p:ext uri="{BB962C8B-B14F-4D97-AF65-F5344CB8AC3E}">
        <p14:creationId xmlns:p14="http://schemas.microsoft.com/office/powerpoint/2010/main" val="454699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DCA62C-F6A9-95BC-024C-B1EA028377C8}"/>
              </a:ext>
            </a:extLst>
          </p:cNvPr>
          <p:cNvSpPr>
            <a:spLocks noGrp="1"/>
          </p:cNvSpPr>
          <p:nvPr>
            <p:ph type="title"/>
          </p:nvPr>
        </p:nvSpPr>
        <p:spPr/>
        <p:txBody>
          <a:bodyPr>
            <a:normAutofit/>
          </a:bodyPr>
          <a:lstStyle/>
          <a:p>
            <a:r>
              <a:rPr kumimoji="1" lang="en-US" altLang="ja-JP" sz="2800" dirty="0">
                <a:latin typeface="+mn-lt"/>
              </a:rPr>
              <a:t>  Identified three types of PEs</a:t>
            </a:r>
            <a:endParaRPr kumimoji="1" lang="ja-JP" altLang="en-US" sz="2800" dirty="0">
              <a:latin typeface="+mn-lt"/>
            </a:endParaRPr>
          </a:p>
        </p:txBody>
      </p:sp>
      <p:sp>
        <p:nvSpPr>
          <p:cNvPr id="3" name="スライド番号プレースホルダー 2">
            <a:extLst>
              <a:ext uri="{FF2B5EF4-FFF2-40B4-BE49-F238E27FC236}">
                <a16:creationId xmlns:a16="http://schemas.microsoft.com/office/drawing/2014/main" id="{2D19D9CF-5A77-DC9E-1014-C83734A2C291}"/>
              </a:ext>
            </a:extLst>
          </p:cNvPr>
          <p:cNvSpPr>
            <a:spLocks noGrp="1"/>
          </p:cNvSpPr>
          <p:nvPr>
            <p:ph type="sldNum" sz="quarter" idx="12"/>
          </p:nvPr>
        </p:nvSpPr>
        <p:spPr/>
        <p:txBody>
          <a:bodyPr/>
          <a:lstStyle/>
          <a:p>
            <a:fld id="{46E100B3-9BC0-419A-B016-C0EDA7D3E2A7}" type="slidenum">
              <a:rPr kumimoji="1" lang="ja-JP" altLang="en-US" smtClean="0"/>
              <a:t>17</a:t>
            </a:fld>
            <a:endParaRPr kumimoji="1" lang="ja-JP" altLang="en-US"/>
          </a:p>
        </p:txBody>
      </p:sp>
      <p:grpSp>
        <p:nvGrpSpPr>
          <p:cNvPr id="4" name="グループ化 3">
            <a:extLst>
              <a:ext uri="{FF2B5EF4-FFF2-40B4-BE49-F238E27FC236}">
                <a16:creationId xmlns:a16="http://schemas.microsoft.com/office/drawing/2014/main" id="{6BC29200-56ED-C9DF-420B-BC0728066C19}"/>
              </a:ext>
            </a:extLst>
          </p:cNvPr>
          <p:cNvGrpSpPr/>
          <p:nvPr/>
        </p:nvGrpSpPr>
        <p:grpSpPr>
          <a:xfrm>
            <a:off x="275210" y="1636422"/>
            <a:ext cx="11662227" cy="3647578"/>
            <a:chOff x="664653" y="552393"/>
            <a:chExt cx="9988237" cy="2868503"/>
          </a:xfrm>
        </p:grpSpPr>
        <p:pic>
          <p:nvPicPr>
            <p:cNvPr id="5" name="Picture 2" descr="E:\Vapor\GPM\140516_001210_midlat.tiff">
              <a:extLst>
                <a:ext uri="{FF2B5EF4-FFF2-40B4-BE49-F238E27FC236}">
                  <a16:creationId xmlns:a16="http://schemas.microsoft.com/office/drawing/2014/main" id="{568D9C6D-EB87-5560-755E-453E34E626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795" t="34554" r="13974" b="27590"/>
            <a:stretch/>
          </p:blipFill>
          <p:spPr bwMode="auto">
            <a:xfrm>
              <a:off x="7170097" y="1104812"/>
              <a:ext cx="3482793" cy="211439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線矢印コネクタ 5">
              <a:extLst>
                <a:ext uri="{FF2B5EF4-FFF2-40B4-BE49-F238E27FC236}">
                  <a16:creationId xmlns:a16="http://schemas.microsoft.com/office/drawing/2014/main" id="{8C332BA8-52D7-8123-4B27-FF13C84C32E3}"/>
                </a:ext>
              </a:extLst>
            </p:cNvPr>
            <p:cNvCxnSpPr>
              <a:cxnSpLocks/>
            </p:cNvCxnSpPr>
            <p:nvPr/>
          </p:nvCxnSpPr>
          <p:spPr>
            <a:xfrm>
              <a:off x="7269189" y="2321638"/>
              <a:ext cx="3090661" cy="937083"/>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6A9F53DD-932E-CA39-F401-C2DB9518D7F0}"/>
                </a:ext>
              </a:extLst>
            </p:cNvPr>
            <p:cNvSpPr txBox="1"/>
            <p:nvPr/>
          </p:nvSpPr>
          <p:spPr>
            <a:xfrm rot="1027676">
              <a:off x="9630941" y="3154653"/>
              <a:ext cx="822647" cy="266243"/>
            </a:xfrm>
            <a:prstGeom prst="rect">
              <a:avLst/>
            </a:prstGeom>
            <a:noFill/>
          </p:spPr>
          <p:txBody>
            <a:bodyPr wrap="none" rtlCol="0">
              <a:spAutoFit/>
            </a:bodyPr>
            <a:lstStyle/>
            <a:p>
              <a:r>
                <a:rPr lang="en-US" altLang="ja-JP" sz="1600" dirty="0">
                  <a:ea typeface="Meiryo UI" panose="020B0604030504040204" pitchFamily="50" charset="-128"/>
                </a:rPr>
                <a:t>~1500km</a:t>
              </a:r>
              <a:endParaRPr lang="ja-JP" altLang="en-US" sz="1600" dirty="0">
                <a:ea typeface="Meiryo UI" panose="020B0604030504040204" pitchFamily="50" charset="-128"/>
              </a:endParaRPr>
            </a:p>
          </p:txBody>
        </p:sp>
        <p:pic>
          <p:nvPicPr>
            <p:cNvPr id="8" name="Picture 2" descr="C:\Users\yokoyama\Documents\GPM\160704_013354_organized.tiff">
              <a:extLst>
                <a:ext uri="{FF2B5EF4-FFF2-40B4-BE49-F238E27FC236}">
                  <a16:creationId xmlns:a16="http://schemas.microsoft.com/office/drawing/2014/main" id="{F61D095C-B314-29CA-061D-B1ADFAD7179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492" t="26068" r="12974" b="13586"/>
            <a:stretch/>
          </p:blipFill>
          <p:spPr bwMode="auto">
            <a:xfrm>
              <a:off x="3914371" y="1110659"/>
              <a:ext cx="2589319" cy="1746701"/>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5FE1B69E-1D11-FF39-6F05-20E0A8914200}"/>
                </a:ext>
              </a:extLst>
            </p:cNvPr>
            <p:cNvSpPr txBox="1"/>
            <p:nvPr/>
          </p:nvSpPr>
          <p:spPr>
            <a:xfrm rot="641041">
              <a:off x="4138857" y="2436468"/>
              <a:ext cx="733409" cy="266243"/>
            </a:xfrm>
            <a:prstGeom prst="rect">
              <a:avLst/>
            </a:prstGeom>
            <a:noFill/>
          </p:spPr>
          <p:txBody>
            <a:bodyPr wrap="none" rtlCol="0">
              <a:spAutoFit/>
            </a:bodyPr>
            <a:lstStyle/>
            <a:p>
              <a:r>
                <a:rPr lang="en-US" altLang="ja-JP" sz="1600" dirty="0">
                  <a:ea typeface="Meiryo UI" panose="020B0604030504040204" pitchFamily="50" charset="-128"/>
                </a:rPr>
                <a:t>~850km</a:t>
              </a:r>
              <a:endParaRPr lang="ja-JP" altLang="en-US" sz="1600" dirty="0">
                <a:ea typeface="Meiryo UI" panose="020B0604030504040204" pitchFamily="50" charset="-128"/>
              </a:endParaRPr>
            </a:p>
          </p:txBody>
        </p:sp>
        <p:cxnSp>
          <p:nvCxnSpPr>
            <p:cNvPr id="10" name="直線矢印コネクタ 9">
              <a:extLst>
                <a:ext uri="{FF2B5EF4-FFF2-40B4-BE49-F238E27FC236}">
                  <a16:creationId xmlns:a16="http://schemas.microsoft.com/office/drawing/2014/main" id="{04602879-8F89-51A6-D960-4770EF40B56C}"/>
                </a:ext>
              </a:extLst>
            </p:cNvPr>
            <p:cNvCxnSpPr>
              <a:cxnSpLocks/>
            </p:cNvCxnSpPr>
            <p:nvPr/>
          </p:nvCxnSpPr>
          <p:spPr>
            <a:xfrm>
              <a:off x="4044929" y="2306472"/>
              <a:ext cx="2299235" cy="577867"/>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1" name="Picture 3" descr="C:\Users\yokoyama\Documents\GPM\160730_013759_small.tiff">
              <a:extLst>
                <a:ext uri="{FF2B5EF4-FFF2-40B4-BE49-F238E27FC236}">
                  <a16:creationId xmlns:a16="http://schemas.microsoft.com/office/drawing/2014/main" id="{C432C166-3ADE-45B7-7E4F-E24FFF175965}"/>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7258" t="28753" r="30368" b="21065"/>
            <a:stretch/>
          </p:blipFill>
          <p:spPr bwMode="auto">
            <a:xfrm>
              <a:off x="1117290" y="1158537"/>
              <a:ext cx="1780823" cy="1674893"/>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線矢印コネクタ 11">
              <a:extLst>
                <a:ext uri="{FF2B5EF4-FFF2-40B4-BE49-F238E27FC236}">
                  <a16:creationId xmlns:a16="http://schemas.microsoft.com/office/drawing/2014/main" id="{DAC14844-B21B-6B76-A8C3-6827A5508C92}"/>
                </a:ext>
              </a:extLst>
            </p:cNvPr>
            <p:cNvCxnSpPr/>
            <p:nvPr/>
          </p:nvCxnSpPr>
          <p:spPr>
            <a:xfrm flipH="1">
              <a:off x="2064621" y="1483871"/>
              <a:ext cx="120788" cy="247112"/>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768EF04C-DBF1-7E86-07A3-860E6EFC8A07}"/>
                </a:ext>
              </a:extLst>
            </p:cNvPr>
            <p:cNvSpPr txBox="1"/>
            <p:nvPr/>
          </p:nvSpPr>
          <p:spPr>
            <a:xfrm rot="20465688">
              <a:off x="2455062" y="2479377"/>
              <a:ext cx="733409" cy="266243"/>
            </a:xfrm>
            <a:prstGeom prst="rect">
              <a:avLst/>
            </a:prstGeom>
            <a:noFill/>
          </p:spPr>
          <p:txBody>
            <a:bodyPr wrap="none" rtlCol="0">
              <a:spAutoFit/>
            </a:bodyPr>
            <a:lstStyle/>
            <a:p>
              <a:r>
                <a:rPr lang="en-US" altLang="ja-JP" sz="1600" dirty="0">
                  <a:ea typeface="Meiryo UI" panose="020B0604030504040204" pitchFamily="50" charset="-128"/>
                </a:rPr>
                <a:t>~500km</a:t>
              </a:r>
              <a:endParaRPr lang="ja-JP" altLang="en-US" sz="1600" dirty="0">
                <a:ea typeface="Meiryo UI" panose="020B0604030504040204" pitchFamily="50" charset="-128"/>
              </a:endParaRPr>
            </a:p>
          </p:txBody>
        </p:sp>
        <p:cxnSp>
          <p:nvCxnSpPr>
            <p:cNvPr id="14" name="直線矢印コネクタ 13">
              <a:extLst>
                <a:ext uri="{FF2B5EF4-FFF2-40B4-BE49-F238E27FC236}">
                  <a16:creationId xmlns:a16="http://schemas.microsoft.com/office/drawing/2014/main" id="{6506FBCE-4F68-E856-1FA0-F178ADD69608}"/>
                </a:ext>
              </a:extLst>
            </p:cNvPr>
            <p:cNvCxnSpPr>
              <a:cxnSpLocks/>
            </p:cNvCxnSpPr>
            <p:nvPr/>
          </p:nvCxnSpPr>
          <p:spPr>
            <a:xfrm flipH="1">
              <a:off x="1746434" y="2348026"/>
              <a:ext cx="1215689" cy="481147"/>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57A48E0B-A909-FBF2-BA85-9B1F8B469562}"/>
                </a:ext>
              </a:extLst>
            </p:cNvPr>
            <p:cNvSpPr txBox="1"/>
            <p:nvPr/>
          </p:nvSpPr>
          <p:spPr>
            <a:xfrm>
              <a:off x="664653" y="552393"/>
              <a:ext cx="1570882" cy="363059"/>
            </a:xfrm>
            <a:prstGeom prst="rect">
              <a:avLst/>
            </a:prstGeom>
            <a:noFill/>
          </p:spPr>
          <p:txBody>
            <a:bodyPr wrap="none" rtlCol="0">
              <a:spAutoFit/>
            </a:bodyPr>
            <a:lstStyle/>
            <a:p>
              <a:r>
                <a:rPr lang="ja-JP" altLang="en-US" sz="2400" b="1" dirty="0">
                  <a:ea typeface="Meiryo UI" panose="020B0604030504040204" pitchFamily="50" charset="-128"/>
                </a:rPr>
                <a:t>①</a:t>
              </a:r>
              <a:r>
                <a:rPr lang="en-US" altLang="ja-JP" sz="2400" b="1" dirty="0">
                  <a:ea typeface="Meiryo UI" panose="020B0604030504040204" pitchFamily="50" charset="-128"/>
                </a:rPr>
                <a:t>Small</a:t>
              </a:r>
              <a:r>
                <a:rPr lang="ja-JP" altLang="en-US" sz="2400" b="1" dirty="0">
                  <a:ea typeface="Meiryo UI" panose="020B0604030504040204" pitchFamily="50" charset="-128"/>
                </a:rPr>
                <a:t> </a:t>
              </a:r>
              <a:r>
                <a:rPr lang="en-US" altLang="ja-JP" sz="2400" b="1" dirty="0">
                  <a:ea typeface="Meiryo UI" panose="020B0604030504040204" pitchFamily="50" charset="-128"/>
                </a:rPr>
                <a:t>type</a:t>
              </a:r>
              <a:endParaRPr kumimoji="1" lang="ja-JP" altLang="en-US" sz="2400" b="1" dirty="0">
                <a:ea typeface="Meiryo UI" panose="020B0604030504040204" pitchFamily="50" charset="-128"/>
              </a:endParaRPr>
            </a:p>
          </p:txBody>
        </p:sp>
        <p:sp>
          <p:nvSpPr>
            <p:cNvPr id="16" name="テキスト ボックス 15">
              <a:extLst>
                <a:ext uri="{FF2B5EF4-FFF2-40B4-BE49-F238E27FC236}">
                  <a16:creationId xmlns:a16="http://schemas.microsoft.com/office/drawing/2014/main" id="{71F55286-5CBA-29B3-CD68-0DA96CCDADA3}"/>
                </a:ext>
              </a:extLst>
            </p:cNvPr>
            <p:cNvSpPr txBox="1"/>
            <p:nvPr/>
          </p:nvSpPr>
          <p:spPr>
            <a:xfrm>
              <a:off x="673495" y="825558"/>
              <a:ext cx="2589319" cy="290447"/>
            </a:xfrm>
            <a:prstGeom prst="rect">
              <a:avLst/>
            </a:prstGeom>
            <a:noFill/>
          </p:spPr>
          <p:txBody>
            <a:bodyPr wrap="square" rtlCol="0">
              <a:spAutoFit/>
            </a:bodyPr>
            <a:lstStyle/>
            <a:p>
              <a:pPr algn="ctr"/>
              <a:r>
                <a:rPr lang="en-US" altLang="ja-JP" dirty="0">
                  <a:ea typeface="Meiryo UI" panose="020B0604030504040204" pitchFamily="50" charset="-128"/>
                </a:rPr>
                <a:t>(e.g., localized heavy shower)</a:t>
              </a:r>
              <a:endParaRPr kumimoji="1" lang="ja-JP" altLang="en-US" dirty="0">
                <a:ea typeface="Meiryo UI" panose="020B0604030504040204" pitchFamily="50" charset="-128"/>
              </a:endParaRPr>
            </a:p>
          </p:txBody>
        </p:sp>
      </p:grpSp>
      <p:sp>
        <p:nvSpPr>
          <p:cNvPr id="17" name="テキスト ボックス 16">
            <a:extLst>
              <a:ext uri="{FF2B5EF4-FFF2-40B4-BE49-F238E27FC236}">
                <a16:creationId xmlns:a16="http://schemas.microsoft.com/office/drawing/2014/main" id="{55FCA8FE-DB25-108C-697A-CE1B6B291C0D}"/>
              </a:ext>
            </a:extLst>
          </p:cNvPr>
          <p:cNvSpPr txBox="1"/>
          <p:nvPr/>
        </p:nvSpPr>
        <p:spPr>
          <a:xfrm>
            <a:off x="3960259" y="4754868"/>
            <a:ext cx="3271063" cy="461665"/>
          </a:xfrm>
          <a:prstGeom prst="rect">
            <a:avLst/>
          </a:prstGeom>
          <a:noFill/>
        </p:spPr>
        <p:txBody>
          <a:bodyPr wrap="square">
            <a:spAutoFit/>
          </a:bodyPr>
          <a:lstStyle/>
          <a:p>
            <a:pPr algn="ctr"/>
            <a:r>
              <a:rPr lang="en-US" altLang="ja-JP" sz="2400" b="1" dirty="0">
                <a:solidFill>
                  <a:srgbClr val="C00000"/>
                </a:solidFill>
                <a:ea typeface="Meiryo UI" panose="020B0604030504040204" pitchFamily="50" charset="-128"/>
              </a:rPr>
              <a:t>Area</a:t>
            </a:r>
            <a:r>
              <a:rPr lang="ja-JP" altLang="en-US" sz="2400" b="1" dirty="0">
                <a:solidFill>
                  <a:prstClr val="black"/>
                </a:solidFill>
                <a:ea typeface="Meiryo UI" panose="020B0604030504040204" pitchFamily="50" charset="-128"/>
              </a:rPr>
              <a:t>≥</a:t>
            </a:r>
            <a:r>
              <a:rPr lang="en-US" altLang="ja-JP" sz="2400" b="1" dirty="0">
                <a:solidFill>
                  <a:prstClr val="black"/>
                </a:solidFill>
                <a:ea typeface="Meiryo UI" panose="020B0604030504040204" pitchFamily="50" charset="-128"/>
              </a:rPr>
              <a:t>10</a:t>
            </a:r>
            <a:r>
              <a:rPr lang="en-US" altLang="ja-JP" sz="2400" b="1" baseline="30000" dirty="0">
                <a:solidFill>
                  <a:prstClr val="black"/>
                </a:solidFill>
                <a:ea typeface="Meiryo UI" panose="020B0604030504040204" pitchFamily="50" charset="-128"/>
              </a:rPr>
              <a:t>3.5</a:t>
            </a:r>
            <a:r>
              <a:rPr lang="en-US" altLang="ja-JP" sz="2400" b="1" dirty="0">
                <a:solidFill>
                  <a:prstClr val="black"/>
                </a:solidFill>
                <a:ea typeface="Meiryo UI" panose="020B0604030504040204" pitchFamily="50" charset="-128"/>
              </a:rPr>
              <a:t> km</a:t>
            </a:r>
            <a:r>
              <a:rPr lang="en-US" altLang="ja-JP" sz="2400" b="1" baseline="30000" dirty="0">
                <a:solidFill>
                  <a:prstClr val="black"/>
                </a:solidFill>
                <a:ea typeface="Meiryo UI" panose="020B0604030504040204" pitchFamily="50" charset="-128"/>
              </a:rPr>
              <a:t>2</a:t>
            </a:r>
            <a:endParaRPr lang="ja-JP" altLang="en-US" sz="2400" b="1" baseline="30000" dirty="0">
              <a:solidFill>
                <a:prstClr val="black"/>
              </a:solidFill>
              <a:ea typeface="Meiryo UI" panose="020B0604030504040204" pitchFamily="50" charset="-128"/>
            </a:endParaRPr>
          </a:p>
        </p:txBody>
      </p:sp>
      <p:sp>
        <p:nvSpPr>
          <p:cNvPr id="18" name="テキスト ボックス 17">
            <a:extLst>
              <a:ext uri="{FF2B5EF4-FFF2-40B4-BE49-F238E27FC236}">
                <a16:creationId xmlns:a16="http://schemas.microsoft.com/office/drawing/2014/main" id="{2FEFDF45-33CA-106B-D97D-7F1C371DE16B}"/>
              </a:ext>
            </a:extLst>
          </p:cNvPr>
          <p:cNvSpPr txBox="1"/>
          <p:nvPr/>
        </p:nvSpPr>
        <p:spPr>
          <a:xfrm>
            <a:off x="4311058" y="5074512"/>
            <a:ext cx="2248015" cy="461665"/>
          </a:xfrm>
          <a:prstGeom prst="rect">
            <a:avLst/>
          </a:prstGeom>
          <a:noFill/>
        </p:spPr>
        <p:txBody>
          <a:bodyPr wrap="square">
            <a:spAutoFit/>
          </a:bodyPr>
          <a:lstStyle/>
          <a:p>
            <a:pPr algn="ctr"/>
            <a:r>
              <a:rPr lang="en-US" altLang="ja-JP" sz="2400" b="1" dirty="0">
                <a:solidFill>
                  <a:srgbClr val="C00000"/>
                </a:solidFill>
                <a:ea typeface="Meiryo UI" panose="020B0604030504040204" pitchFamily="50" charset="-128"/>
              </a:rPr>
              <a:t>SPR</a:t>
            </a:r>
            <a:r>
              <a:rPr lang="ja-JP" altLang="en-US" sz="2400" b="1" dirty="0">
                <a:solidFill>
                  <a:prstClr val="black"/>
                </a:solidFill>
                <a:ea typeface="Meiryo UI" panose="020B0604030504040204" pitchFamily="50" charset="-128"/>
              </a:rPr>
              <a:t>＜</a:t>
            </a:r>
            <a:r>
              <a:rPr lang="en-US" altLang="ja-JP" sz="2400" b="1" dirty="0">
                <a:solidFill>
                  <a:prstClr val="black"/>
                </a:solidFill>
                <a:ea typeface="Meiryo UI" panose="020B0604030504040204" pitchFamily="50" charset="-128"/>
              </a:rPr>
              <a:t>80%</a:t>
            </a:r>
            <a:endParaRPr lang="ja-JP" altLang="en-US" sz="2400" b="1" dirty="0">
              <a:solidFill>
                <a:prstClr val="black"/>
              </a:solidFill>
              <a:ea typeface="Meiryo UI" panose="020B0604030504040204" pitchFamily="50" charset="-128"/>
            </a:endParaRPr>
          </a:p>
        </p:txBody>
      </p:sp>
      <p:sp>
        <p:nvSpPr>
          <p:cNvPr id="19" name="テキスト ボックス 18">
            <a:extLst>
              <a:ext uri="{FF2B5EF4-FFF2-40B4-BE49-F238E27FC236}">
                <a16:creationId xmlns:a16="http://schemas.microsoft.com/office/drawing/2014/main" id="{9994434B-7269-BD45-CDB6-93C01162EF05}"/>
              </a:ext>
            </a:extLst>
          </p:cNvPr>
          <p:cNvSpPr txBox="1"/>
          <p:nvPr/>
        </p:nvSpPr>
        <p:spPr>
          <a:xfrm>
            <a:off x="8309637" y="5097265"/>
            <a:ext cx="2248015" cy="461665"/>
          </a:xfrm>
          <a:prstGeom prst="rect">
            <a:avLst/>
          </a:prstGeom>
          <a:noFill/>
        </p:spPr>
        <p:txBody>
          <a:bodyPr wrap="square">
            <a:spAutoFit/>
          </a:bodyPr>
          <a:lstStyle/>
          <a:p>
            <a:pPr algn="ctr"/>
            <a:r>
              <a:rPr lang="en-US" altLang="ja-JP" sz="2400" b="1" dirty="0">
                <a:solidFill>
                  <a:srgbClr val="C00000"/>
                </a:solidFill>
                <a:ea typeface="Meiryo UI" panose="020B0604030504040204" pitchFamily="50" charset="-128"/>
              </a:rPr>
              <a:t>SPR</a:t>
            </a:r>
            <a:r>
              <a:rPr lang="ja-JP" altLang="en-US" sz="2400" b="1" dirty="0">
                <a:solidFill>
                  <a:prstClr val="black"/>
                </a:solidFill>
                <a:ea typeface="Meiryo UI" panose="020B0604030504040204" pitchFamily="50" charset="-128"/>
              </a:rPr>
              <a:t>≥</a:t>
            </a:r>
            <a:r>
              <a:rPr lang="en-US" altLang="ja-JP" sz="2400" b="1" dirty="0">
                <a:solidFill>
                  <a:prstClr val="black"/>
                </a:solidFill>
                <a:ea typeface="Meiryo UI" panose="020B0604030504040204" pitchFamily="50" charset="-128"/>
              </a:rPr>
              <a:t>80%</a:t>
            </a:r>
            <a:endParaRPr lang="ja-JP" altLang="en-US" sz="2400" b="1" dirty="0">
              <a:solidFill>
                <a:prstClr val="black"/>
              </a:solidFill>
              <a:ea typeface="Meiryo UI" panose="020B0604030504040204" pitchFamily="50" charset="-128"/>
            </a:endParaRPr>
          </a:p>
        </p:txBody>
      </p:sp>
      <p:sp>
        <p:nvSpPr>
          <p:cNvPr id="20" name="テキスト ボックス 19">
            <a:extLst>
              <a:ext uri="{FF2B5EF4-FFF2-40B4-BE49-F238E27FC236}">
                <a16:creationId xmlns:a16="http://schemas.microsoft.com/office/drawing/2014/main" id="{617B827D-A363-8B7B-4978-017F2D9C7FD1}"/>
              </a:ext>
            </a:extLst>
          </p:cNvPr>
          <p:cNvSpPr txBox="1"/>
          <p:nvPr/>
        </p:nvSpPr>
        <p:spPr>
          <a:xfrm>
            <a:off x="7830800" y="4759913"/>
            <a:ext cx="3271063" cy="461665"/>
          </a:xfrm>
          <a:prstGeom prst="rect">
            <a:avLst/>
          </a:prstGeom>
          <a:noFill/>
        </p:spPr>
        <p:txBody>
          <a:bodyPr wrap="square">
            <a:spAutoFit/>
          </a:bodyPr>
          <a:lstStyle/>
          <a:p>
            <a:pPr algn="ctr"/>
            <a:r>
              <a:rPr lang="en-US" altLang="ja-JP" sz="2400" b="1" dirty="0">
                <a:solidFill>
                  <a:srgbClr val="C00000"/>
                </a:solidFill>
                <a:ea typeface="Meiryo UI" panose="020B0604030504040204" pitchFamily="50" charset="-128"/>
              </a:rPr>
              <a:t>Area</a:t>
            </a:r>
            <a:r>
              <a:rPr lang="ja-JP" altLang="en-US" sz="2400" b="1" dirty="0">
                <a:solidFill>
                  <a:prstClr val="black"/>
                </a:solidFill>
                <a:ea typeface="Meiryo UI" panose="020B0604030504040204" pitchFamily="50" charset="-128"/>
              </a:rPr>
              <a:t>≥</a:t>
            </a:r>
            <a:r>
              <a:rPr lang="en-US" altLang="ja-JP" sz="2400" b="1" dirty="0">
                <a:solidFill>
                  <a:prstClr val="black"/>
                </a:solidFill>
                <a:ea typeface="Meiryo UI" panose="020B0604030504040204" pitchFamily="50" charset="-128"/>
              </a:rPr>
              <a:t>10</a:t>
            </a:r>
            <a:r>
              <a:rPr lang="en-US" altLang="ja-JP" sz="2400" b="1" baseline="30000" dirty="0">
                <a:solidFill>
                  <a:prstClr val="black"/>
                </a:solidFill>
                <a:ea typeface="Meiryo UI" panose="020B0604030504040204" pitchFamily="50" charset="-128"/>
              </a:rPr>
              <a:t>3.5</a:t>
            </a:r>
            <a:r>
              <a:rPr lang="en-US" altLang="ja-JP" sz="2400" b="1" dirty="0">
                <a:solidFill>
                  <a:prstClr val="black"/>
                </a:solidFill>
                <a:ea typeface="Meiryo UI" panose="020B0604030504040204" pitchFamily="50" charset="-128"/>
              </a:rPr>
              <a:t> km</a:t>
            </a:r>
            <a:r>
              <a:rPr lang="en-US" altLang="ja-JP" sz="2400" b="1" baseline="30000" dirty="0">
                <a:solidFill>
                  <a:prstClr val="black"/>
                </a:solidFill>
                <a:ea typeface="Meiryo UI" panose="020B0604030504040204" pitchFamily="50" charset="-128"/>
              </a:rPr>
              <a:t>2</a:t>
            </a:r>
            <a:endParaRPr lang="ja-JP" altLang="en-US" sz="2400" b="1" baseline="30000" dirty="0">
              <a:solidFill>
                <a:prstClr val="black"/>
              </a:solidFill>
              <a:ea typeface="Meiryo UI" panose="020B0604030504040204" pitchFamily="50" charset="-128"/>
            </a:endParaRPr>
          </a:p>
        </p:txBody>
      </p:sp>
      <p:sp>
        <p:nvSpPr>
          <p:cNvPr id="21" name="テキスト ボックス 20">
            <a:extLst>
              <a:ext uri="{FF2B5EF4-FFF2-40B4-BE49-F238E27FC236}">
                <a16:creationId xmlns:a16="http://schemas.microsoft.com/office/drawing/2014/main" id="{BA67EF6C-C1CD-042A-B9DB-E0DA6292A8F4}"/>
              </a:ext>
            </a:extLst>
          </p:cNvPr>
          <p:cNvSpPr txBox="1"/>
          <p:nvPr/>
        </p:nvSpPr>
        <p:spPr>
          <a:xfrm>
            <a:off x="275210" y="4750906"/>
            <a:ext cx="3431161" cy="461665"/>
          </a:xfrm>
          <a:prstGeom prst="rect">
            <a:avLst/>
          </a:prstGeom>
          <a:noFill/>
        </p:spPr>
        <p:txBody>
          <a:bodyPr wrap="square">
            <a:spAutoFit/>
          </a:bodyPr>
          <a:lstStyle/>
          <a:p>
            <a:pPr algn="ctr"/>
            <a:r>
              <a:rPr lang="en-US" altLang="ja-JP" sz="2400" b="1" dirty="0">
                <a:solidFill>
                  <a:srgbClr val="C00000"/>
                </a:solidFill>
                <a:ea typeface="Meiryo UI" panose="020B0604030504040204" pitchFamily="50" charset="-128"/>
              </a:rPr>
              <a:t>Area</a:t>
            </a:r>
            <a:r>
              <a:rPr lang="ja-JP" altLang="en-US" sz="2400" b="1" dirty="0">
                <a:solidFill>
                  <a:prstClr val="black"/>
                </a:solidFill>
                <a:ea typeface="Meiryo UI" panose="020B0604030504040204" pitchFamily="50" charset="-128"/>
              </a:rPr>
              <a:t>＜</a:t>
            </a:r>
            <a:r>
              <a:rPr lang="en-US" altLang="ja-JP" sz="2400" b="1" dirty="0">
                <a:solidFill>
                  <a:prstClr val="black"/>
                </a:solidFill>
                <a:ea typeface="Meiryo UI" panose="020B0604030504040204" pitchFamily="50" charset="-128"/>
              </a:rPr>
              <a:t> 10</a:t>
            </a:r>
            <a:r>
              <a:rPr lang="en-US" altLang="ja-JP" sz="2400" b="1" baseline="30000" dirty="0">
                <a:solidFill>
                  <a:prstClr val="black"/>
                </a:solidFill>
                <a:ea typeface="Meiryo UI" panose="020B0604030504040204" pitchFamily="50" charset="-128"/>
              </a:rPr>
              <a:t>3.5 </a:t>
            </a:r>
            <a:r>
              <a:rPr lang="en-US" altLang="ja-JP" sz="2400" b="1" dirty="0">
                <a:solidFill>
                  <a:prstClr val="black"/>
                </a:solidFill>
                <a:ea typeface="Meiryo UI" panose="020B0604030504040204" pitchFamily="50" charset="-128"/>
              </a:rPr>
              <a:t>(~3000) km</a:t>
            </a:r>
            <a:r>
              <a:rPr lang="en-US" altLang="ja-JP" sz="2400" b="1" baseline="30000" dirty="0">
                <a:solidFill>
                  <a:prstClr val="black"/>
                </a:solidFill>
                <a:ea typeface="Meiryo UI" panose="020B0604030504040204" pitchFamily="50" charset="-128"/>
              </a:rPr>
              <a:t>2</a:t>
            </a:r>
            <a:endParaRPr lang="ja-JP" altLang="en-US" sz="2400" b="1" baseline="30000" dirty="0">
              <a:solidFill>
                <a:prstClr val="black"/>
              </a:solidFill>
              <a:ea typeface="Meiryo UI" panose="020B0604030504040204" pitchFamily="50" charset="-128"/>
            </a:endParaRPr>
          </a:p>
        </p:txBody>
      </p:sp>
      <p:sp>
        <p:nvSpPr>
          <p:cNvPr id="22" name="テキスト ボックス 21">
            <a:extLst>
              <a:ext uri="{FF2B5EF4-FFF2-40B4-BE49-F238E27FC236}">
                <a16:creationId xmlns:a16="http://schemas.microsoft.com/office/drawing/2014/main" id="{082839F8-23CE-0AA0-0AD3-5C5826CCFCF5}"/>
              </a:ext>
            </a:extLst>
          </p:cNvPr>
          <p:cNvSpPr txBox="1"/>
          <p:nvPr/>
        </p:nvSpPr>
        <p:spPr>
          <a:xfrm>
            <a:off x="4225194" y="1653201"/>
            <a:ext cx="2419124" cy="461665"/>
          </a:xfrm>
          <a:prstGeom prst="rect">
            <a:avLst/>
          </a:prstGeom>
          <a:noFill/>
        </p:spPr>
        <p:txBody>
          <a:bodyPr wrap="none" rtlCol="0">
            <a:spAutoFit/>
          </a:bodyPr>
          <a:lstStyle/>
          <a:p>
            <a:r>
              <a:rPr lang="ja-JP" altLang="en-US" sz="2400" b="1" dirty="0">
                <a:ea typeface="Meiryo UI" panose="020B0604030504040204" pitchFamily="50" charset="-128"/>
              </a:rPr>
              <a:t>②</a:t>
            </a:r>
            <a:r>
              <a:rPr lang="en-US" altLang="ja-JP" sz="2400" b="1" dirty="0">
                <a:ea typeface="Meiryo UI" panose="020B0604030504040204" pitchFamily="50" charset="-128"/>
              </a:rPr>
              <a:t>Organized type</a:t>
            </a:r>
            <a:endParaRPr kumimoji="1" lang="ja-JP" altLang="en-US" sz="2400" b="1" dirty="0">
              <a:ea typeface="Meiryo UI" panose="020B0604030504040204" pitchFamily="50" charset="-128"/>
            </a:endParaRPr>
          </a:p>
        </p:txBody>
      </p:sp>
      <p:sp>
        <p:nvSpPr>
          <p:cNvPr id="23" name="テキスト ボックス 22">
            <a:extLst>
              <a:ext uri="{FF2B5EF4-FFF2-40B4-BE49-F238E27FC236}">
                <a16:creationId xmlns:a16="http://schemas.microsoft.com/office/drawing/2014/main" id="{53D24C72-4CE1-0DC4-ACA4-8A2F841352B4}"/>
              </a:ext>
            </a:extLst>
          </p:cNvPr>
          <p:cNvSpPr txBox="1"/>
          <p:nvPr/>
        </p:nvSpPr>
        <p:spPr>
          <a:xfrm>
            <a:off x="4076583" y="2001505"/>
            <a:ext cx="3276446" cy="369332"/>
          </a:xfrm>
          <a:prstGeom prst="rect">
            <a:avLst/>
          </a:prstGeom>
          <a:noFill/>
        </p:spPr>
        <p:txBody>
          <a:bodyPr wrap="square" rtlCol="0">
            <a:spAutoFit/>
          </a:bodyPr>
          <a:lstStyle/>
          <a:p>
            <a:pPr algn="ctr"/>
            <a:r>
              <a:rPr kumimoji="1" lang="en-US" altLang="ja-JP" dirty="0">
                <a:ea typeface="Meiryo UI" panose="020B0604030504040204" pitchFamily="50" charset="-128"/>
              </a:rPr>
              <a:t>(e.g., </a:t>
            </a:r>
            <a:r>
              <a:rPr lang="en-US" altLang="ja-JP" dirty="0">
                <a:ea typeface="Meiryo UI" panose="020B0604030504040204" pitchFamily="50" charset="-128"/>
              </a:rPr>
              <a:t>w</a:t>
            </a:r>
            <a:r>
              <a:rPr kumimoji="1" lang="en-US" altLang="ja-JP" dirty="0">
                <a:ea typeface="Meiryo UI" panose="020B0604030504040204" pitchFamily="50" charset="-128"/>
              </a:rPr>
              <a:t>idespread heavy rainfall)</a:t>
            </a:r>
            <a:endParaRPr kumimoji="1" lang="ja-JP" altLang="en-US" dirty="0">
              <a:ea typeface="Meiryo UI" panose="020B0604030504040204" pitchFamily="50" charset="-128"/>
            </a:endParaRPr>
          </a:p>
        </p:txBody>
      </p:sp>
      <p:sp>
        <p:nvSpPr>
          <p:cNvPr id="24" name="テキスト ボックス 23">
            <a:extLst>
              <a:ext uri="{FF2B5EF4-FFF2-40B4-BE49-F238E27FC236}">
                <a16:creationId xmlns:a16="http://schemas.microsoft.com/office/drawing/2014/main" id="{B22DD8BF-00EB-1E5C-7B62-2B9436FD6C98}"/>
              </a:ext>
            </a:extLst>
          </p:cNvPr>
          <p:cNvSpPr txBox="1"/>
          <p:nvPr/>
        </p:nvSpPr>
        <p:spPr>
          <a:xfrm>
            <a:off x="8737600" y="1685106"/>
            <a:ext cx="2645596" cy="461665"/>
          </a:xfrm>
          <a:prstGeom prst="rect">
            <a:avLst/>
          </a:prstGeom>
          <a:noFill/>
        </p:spPr>
        <p:txBody>
          <a:bodyPr wrap="none" rtlCol="0">
            <a:spAutoFit/>
          </a:bodyPr>
          <a:lstStyle/>
          <a:p>
            <a:r>
              <a:rPr lang="ja-JP" altLang="en-US" sz="2400" b="1" dirty="0">
                <a:ea typeface="Meiryo UI" panose="020B0604030504040204" pitchFamily="50" charset="-128"/>
              </a:rPr>
              <a:t>③</a:t>
            </a:r>
            <a:r>
              <a:rPr lang="en-US" altLang="ja-JP" sz="2400" b="1" dirty="0">
                <a:ea typeface="Meiryo UI" panose="020B0604030504040204" pitchFamily="50" charset="-128"/>
              </a:rPr>
              <a:t>Midlatitude type</a:t>
            </a:r>
            <a:endParaRPr kumimoji="1" lang="ja-JP" altLang="en-US" sz="2400" b="1" dirty="0">
              <a:ea typeface="Meiryo UI" panose="020B0604030504040204" pitchFamily="50" charset="-128"/>
            </a:endParaRPr>
          </a:p>
        </p:txBody>
      </p:sp>
      <p:sp>
        <p:nvSpPr>
          <p:cNvPr id="25" name="テキスト ボックス 24">
            <a:extLst>
              <a:ext uri="{FF2B5EF4-FFF2-40B4-BE49-F238E27FC236}">
                <a16:creationId xmlns:a16="http://schemas.microsoft.com/office/drawing/2014/main" id="{F89BAC4B-ECCB-EA3B-BEFD-C97BE7F64578}"/>
              </a:ext>
            </a:extLst>
          </p:cNvPr>
          <p:cNvSpPr txBox="1"/>
          <p:nvPr/>
        </p:nvSpPr>
        <p:spPr>
          <a:xfrm>
            <a:off x="9150204" y="2018804"/>
            <a:ext cx="2869912" cy="646331"/>
          </a:xfrm>
          <a:prstGeom prst="rect">
            <a:avLst/>
          </a:prstGeom>
          <a:noFill/>
        </p:spPr>
        <p:txBody>
          <a:bodyPr wrap="square" rtlCol="0">
            <a:spAutoFit/>
          </a:bodyPr>
          <a:lstStyle/>
          <a:p>
            <a:pPr algn="ctr"/>
            <a:r>
              <a:rPr kumimoji="1" lang="en-US" altLang="ja-JP" dirty="0">
                <a:ea typeface="Meiryo UI" panose="020B0604030504040204" pitchFamily="50" charset="-128"/>
              </a:rPr>
              <a:t>(e.g., </a:t>
            </a:r>
            <a:r>
              <a:rPr lang="en-US" altLang="ja-JP" dirty="0">
                <a:ea typeface="Meiryo UI" panose="020B0604030504040204" pitchFamily="50" charset="-128"/>
              </a:rPr>
              <a:t>r</a:t>
            </a:r>
            <a:r>
              <a:rPr kumimoji="1" lang="en-US" altLang="ja-JP" dirty="0">
                <a:ea typeface="Meiryo UI" panose="020B0604030504040204" pitchFamily="50" charset="-128"/>
              </a:rPr>
              <a:t>ainfall associated with extratropical cyclone )</a:t>
            </a:r>
            <a:endParaRPr kumimoji="1" lang="ja-JP" altLang="en-US" dirty="0">
              <a:ea typeface="Meiryo UI" panose="020B0604030504040204" pitchFamily="50" charset="-128"/>
            </a:endParaRPr>
          </a:p>
        </p:txBody>
      </p:sp>
      <p:sp>
        <p:nvSpPr>
          <p:cNvPr id="26" name="テキスト ボックス 25">
            <a:extLst>
              <a:ext uri="{FF2B5EF4-FFF2-40B4-BE49-F238E27FC236}">
                <a16:creationId xmlns:a16="http://schemas.microsoft.com/office/drawing/2014/main" id="{5CED5C5F-52FB-2EB4-6F98-2C2246A427E4}"/>
              </a:ext>
            </a:extLst>
          </p:cNvPr>
          <p:cNvSpPr txBox="1"/>
          <p:nvPr/>
        </p:nvSpPr>
        <p:spPr>
          <a:xfrm>
            <a:off x="10143007" y="126313"/>
            <a:ext cx="206793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Yokoyama et al. (2019)</a:t>
            </a:r>
            <a:endParaRPr kumimoji="1" lang="ja-JP" altLang="en-US" sz="16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
        <p:nvSpPr>
          <p:cNvPr id="30" name="テキスト ボックス 29">
            <a:extLst>
              <a:ext uri="{FF2B5EF4-FFF2-40B4-BE49-F238E27FC236}">
                <a16:creationId xmlns:a16="http://schemas.microsoft.com/office/drawing/2014/main" id="{82C033BD-99CB-08D7-3F08-1211AE164005}"/>
              </a:ext>
            </a:extLst>
          </p:cNvPr>
          <p:cNvSpPr txBox="1"/>
          <p:nvPr/>
        </p:nvSpPr>
        <p:spPr>
          <a:xfrm>
            <a:off x="3185107" y="908207"/>
            <a:ext cx="5965097" cy="369332"/>
          </a:xfrm>
          <a:prstGeom prst="rect">
            <a:avLst/>
          </a:prstGeom>
          <a:noFill/>
        </p:spPr>
        <p:txBody>
          <a:bodyPr wrap="square" rtlCol="0">
            <a:spAutoFit/>
          </a:bodyPr>
          <a:lstStyle/>
          <a:p>
            <a:pPr algn="ctr"/>
            <a:r>
              <a:rPr kumimoji="1" lang="en-US" altLang="ja-JP" dirty="0">
                <a:solidFill>
                  <a:schemeClr val="accent6">
                    <a:lumMod val="75000"/>
                  </a:schemeClr>
                </a:solidFill>
                <a:latin typeface="+mj-lt"/>
                <a:ea typeface="Meiryo UI" panose="020B0604030504040204" pitchFamily="50" charset="-128"/>
              </a:rPr>
              <a:t>GPM DPR</a:t>
            </a:r>
            <a:r>
              <a:rPr lang="ja-JP" altLang="en-US" dirty="0">
                <a:solidFill>
                  <a:schemeClr val="accent6">
                    <a:lumMod val="75000"/>
                  </a:schemeClr>
                </a:solidFill>
                <a:latin typeface="+mj-lt"/>
                <a:ea typeface="Meiryo UI" panose="020B0604030504040204" pitchFamily="50" charset="-128"/>
              </a:rPr>
              <a:t>　</a:t>
            </a:r>
            <a:r>
              <a:rPr lang="en-US" altLang="ja-JP" dirty="0">
                <a:solidFill>
                  <a:schemeClr val="accent6">
                    <a:lumMod val="75000"/>
                  </a:schemeClr>
                </a:solidFill>
                <a:latin typeface="+mj-lt"/>
                <a:ea typeface="Meiryo UI" panose="020B0604030504040204" pitchFamily="50" charset="-128"/>
              </a:rPr>
              <a:t>May-July</a:t>
            </a:r>
            <a:r>
              <a:rPr kumimoji="1" lang="en-US" altLang="ja-JP" dirty="0">
                <a:solidFill>
                  <a:schemeClr val="accent6">
                    <a:lumMod val="75000"/>
                  </a:schemeClr>
                </a:solidFill>
                <a:latin typeface="+mj-lt"/>
                <a:ea typeface="Meiryo UI" panose="020B0604030504040204" pitchFamily="50" charset="-128"/>
              </a:rPr>
              <a:t> (2014-2017</a:t>
            </a:r>
            <a:r>
              <a:rPr lang="en-US" altLang="ja-JP" dirty="0">
                <a:solidFill>
                  <a:schemeClr val="accent6">
                    <a:lumMod val="75000"/>
                  </a:schemeClr>
                </a:solidFill>
                <a:latin typeface="+mj-lt"/>
                <a:ea typeface="Meiryo UI" panose="020B0604030504040204" pitchFamily="50" charset="-128"/>
              </a:rPr>
              <a:t>)</a:t>
            </a:r>
            <a:r>
              <a:rPr lang="ja-JP" altLang="en-US" dirty="0">
                <a:solidFill>
                  <a:schemeClr val="accent6">
                    <a:lumMod val="75000"/>
                  </a:schemeClr>
                </a:solidFill>
                <a:latin typeface="+mj-lt"/>
                <a:ea typeface="Meiryo UI" panose="020B0604030504040204" pitchFamily="50" charset="-128"/>
              </a:rPr>
              <a:t>　</a:t>
            </a:r>
            <a:r>
              <a:rPr kumimoji="1" lang="en-US" altLang="ja-JP" dirty="0">
                <a:solidFill>
                  <a:schemeClr val="accent6">
                    <a:lumMod val="75000"/>
                  </a:schemeClr>
                </a:solidFill>
                <a:latin typeface="+mj-lt"/>
                <a:ea typeface="Meiryo UI" panose="020B0604030504040204" pitchFamily="50" charset="-128"/>
              </a:rPr>
              <a:t>120E-180, 20-50N</a:t>
            </a:r>
            <a:endParaRPr kumimoji="1" lang="ja-JP" altLang="en-US" dirty="0">
              <a:solidFill>
                <a:schemeClr val="accent6">
                  <a:lumMod val="75000"/>
                </a:schemeClr>
              </a:solidFill>
              <a:latin typeface="+mj-lt"/>
              <a:ea typeface="Meiryo UI" panose="020B0604030504040204" pitchFamily="50" charset="-128"/>
            </a:endParaRPr>
          </a:p>
        </p:txBody>
      </p:sp>
    </p:spTree>
    <p:extLst>
      <p:ext uri="{BB962C8B-B14F-4D97-AF65-F5344CB8AC3E}">
        <p14:creationId xmlns:p14="http://schemas.microsoft.com/office/powerpoint/2010/main" val="474305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9D8F48-F40D-ABF0-98DE-0E18196B8B9A}"/>
              </a:ext>
            </a:extLst>
          </p:cNvPr>
          <p:cNvSpPr>
            <a:spLocks noGrp="1"/>
          </p:cNvSpPr>
          <p:nvPr>
            <p:ph type="title"/>
          </p:nvPr>
        </p:nvSpPr>
        <p:spPr/>
        <p:txBody>
          <a:bodyPr>
            <a:normAutofit/>
          </a:bodyPr>
          <a:lstStyle/>
          <a:p>
            <a:r>
              <a:rPr lang="en-US" altLang="ja-JP" sz="2800" dirty="0"/>
              <a:t> </a:t>
            </a:r>
            <a:r>
              <a:rPr lang="ja-JP" altLang="en-US" sz="2800" dirty="0"/>
              <a:t> </a:t>
            </a:r>
            <a:r>
              <a:rPr lang="en-US" altLang="ja-JP" sz="2800" dirty="0"/>
              <a:t>Different environments favorable for small and organized types</a:t>
            </a:r>
            <a:endParaRPr kumimoji="1" lang="ja-JP" altLang="en-US" sz="2800" dirty="0"/>
          </a:p>
        </p:txBody>
      </p:sp>
      <p:sp>
        <p:nvSpPr>
          <p:cNvPr id="3" name="スライド番号プレースホルダー 2">
            <a:extLst>
              <a:ext uri="{FF2B5EF4-FFF2-40B4-BE49-F238E27FC236}">
                <a16:creationId xmlns:a16="http://schemas.microsoft.com/office/drawing/2014/main" id="{8E167BA5-0CE4-DC5E-9860-93BBB077A721}"/>
              </a:ext>
            </a:extLst>
          </p:cNvPr>
          <p:cNvSpPr>
            <a:spLocks noGrp="1"/>
          </p:cNvSpPr>
          <p:nvPr>
            <p:ph type="sldNum" sz="quarter" idx="12"/>
          </p:nvPr>
        </p:nvSpPr>
        <p:spPr/>
        <p:txBody>
          <a:bodyPr/>
          <a:lstStyle/>
          <a:p>
            <a:fld id="{46E100B3-9BC0-419A-B016-C0EDA7D3E2A7}" type="slidenum">
              <a:rPr kumimoji="1" lang="ja-JP" altLang="en-US" smtClean="0"/>
              <a:t>18</a:t>
            </a:fld>
            <a:endParaRPr kumimoji="1" lang="ja-JP" altLang="en-US"/>
          </a:p>
        </p:txBody>
      </p:sp>
      <p:grpSp>
        <p:nvGrpSpPr>
          <p:cNvPr id="13" name="グループ化 12">
            <a:extLst>
              <a:ext uri="{FF2B5EF4-FFF2-40B4-BE49-F238E27FC236}">
                <a16:creationId xmlns:a16="http://schemas.microsoft.com/office/drawing/2014/main" id="{B52BFBAE-53D8-295D-52BD-C0A2D4095E7D}"/>
              </a:ext>
            </a:extLst>
          </p:cNvPr>
          <p:cNvGrpSpPr/>
          <p:nvPr/>
        </p:nvGrpSpPr>
        <p:grpSpPr>
          <a:xfrm>
            <a:off x="171914" y="1343865"/>
            <a:ext cx="4503647" cy="4373259"/>
            <a:chOff x="235971" y="1305049"/>
            <a:chExt cx="4503647" cy="4373259"/>
          </a:xfrm>
        </p:grpSpPr>
        <p:pic>
          <p:nvPicPr>
            <p:cNvPr id="5" name="図 4">
              <a:extLst>
                <a:ext uri="{FF2B5EF4-FFF2-40B4-BE49-F238E27FC236}">
                  <a16:creationId xmlns:a16="http://schemas.microsoft.com/office/drawing/2014/main" id="{2A62022F-6E89-A8AF-12CB-E823D6ED0FBE}"/>
                </a:ext>
              </a:extLst>
            </p:cNvPr>
            <p:cNvPicPr>
              <a:picLocks noChangeAspect="1"/>
            </p:cNvPicPr>
            <p:nvPr/>
          </p:nvPicPr>
          <p:blipFill>
            <a:blip r:embed="rId3"/>
            <a:srcRect l="-2026" t="9654" b="7161"/>
            <a:stretch/>
          </p:blipFill>
          <p:spPr>
            <a:xfrm>
              <a:off x="235971" y="1305049"/>
              <a:ext cx="4503647" cy="2352551"/>
            </a:xfrm>
            <a:prstGeom prst="rect">
              <a:avLst/>
            </a:prstGeom>
          </p:spPr>
        </p:pic>
        <p:sp>
          <p:nvSpPr>
            <p:cNvPr id="10" name="テキスト ボックス 9">
              <a:extLst>
                <a:ext uri="{FF2B5EF4-FFF2-40B4-BE49-F238E27FC236}">
                  <a16:creationId xmlns:a16="http://schemas.microsoft.com/office/drawing/2014/main" id="{FC0BF523-C29D-073A-D429-15DE03D31CD5}"/>
                </a:ext>
              </a:extLst>
            </p:cNvPr>
            <p:cNvSpPr txBox="1"/>
            <p:nvPr/>
          </p:nvSpPr>
          <p:spPr>
            <a:xfrm>
              <a:off x="1621850" y="3657600"/>
              <a:ext cx="2341282" cy="461665"/>
            </a:xfrm>
            <a:prstGeom prst="rect">
              <a:avLst/>
            </a:prstGeom>
            <a:noFill/>
          </p:spPr>
          <p:txBody>
            <a:bodyPr wrap="none" rtlCol="0">
              <a:spAutoFit/>
            </a:bodyPr>
            <a:lstStyle/>
            <a:p>
              <a:r>
                <a:rPr kumimoji="1" lang="en-US" altLang="ja-JP" sz="2400" dirty="0"/>
                <a:t>STJ strength[m/s]</a:t>
              </a:r>
              <a:endParaRPr kumimoji="1" lang="ja-JP" altLang="en-US" sz="2400" dirty="0"/>
            </a:p>
          </p:txBody>
        </p:sp>
        <p:sp>
          <p:nvSpPr>
            <p:cNvPr id="11" name="正方形/長方形 10">
              <a:extLst>
                <a:ext uri="{FF2B5EF4-FFF2-40B4-BE49-F238E27FC236}">
                  <a16:creationId xmlns:a16="http://schemas.microsoft.com/office/drawing/2014/main" id="{DF62D43D-DC78-60E6-AF01-E340D1374B00}"/>
                </a:ext>
              </a:extLst>
            </p:cNvPr>
            <p:cNvSpPr/>
            <p:nvPr/>
          </p:nvSpPr>
          <p:spPr>
            <a:xfrm>
              <a:off x="288225" y="1698172"/>
              <a:ext cx="234813" cy="129757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ED8DFAF1-0C43-43F7-DAA6-98BCDF2AA65D}"/>
                </a:ext>
              </a:extLst>
            </p:cNvPr>
            <p:cNvSpPr/>
            <p:nvPr/>
          </p:nvSpPr>
          <p:spPr>
            <a:xfrm>
              <a:off x="323061" y="4380731"/>
              <a:ext cx="234813" cy="129757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 name="テキスト ボックス 13">
            <a:extLst>
              <a:ext uri="{FF2B5EF4-FFF2-40B4-BE49-F238E27FC236}">
                <a16:creationId xmlns:a16="http://schemas.microsoft.com/office/drawing/2014/main" id="{8156C22C-8843-3F87-9C00-9910FBA2ACE0}"/>
              </a:ext>
            </a:extLst>
          </p:cNvPr>
          <p:cNvSpPr txBox="1"/>
          <p:nvPr/>
        </p:nvSpPr>
        <p:spPr>
          <a:xfrm rot="16200000">
            <a:off x="-649279" y="2219894"/>
            <a:ext cx="1632109" cy="461665"/>
          </a:xfrm>
          <a:prstGeom prst="rect">
            <a:avLst/>
          </a:prstGeom>
          <a:noFill/>
        </p:spPr>
        <p:txBody>
          <a:bodyPr wrap="square" rtlCol="0">
            <a:spAutoFit/>
          </a:bodyPr>
          <a:lstStyle/>
          <a:p>
            <a:r>
              <a:rPr kumimoji="1" lang="en-US" altLang="ja-JP" sz="2400" dirty="0"/>
              <a:t>LCI[K/</a:t>
            </a:r>
            <a:r>
              <a:rPr kumimoji="1" lang="en-US" altLang="ja-JP" sz="2400" dirty="0" err="1"/>
              <a:t>hPa</a:t>
            </a:r>
            <a:r>
              <a:rPr kumimoji="1" lang="en-US" altLang="ja-JP" sz="2400" dirty="0"/>
              <a:t>]</a:t>
            </a:r>
            <a:endParaRPr kumimoji="1" lang="ja-JP" altLang="en-US" sz="2400" dirty="0"/>
          </a:p>
        </p:txBody>
      </p:sp>
      <p:sp>
        <p:nvSpPr>
          <p:cNvPr id="15" name="テキスト ボックス 14">
            <a:extLst>
              <a:ext uri="{FF2B5EF4-FFF2-40B4-BE49-F238E27FC236}">
                <a16:creationId xmlns:a16="http://schemas.microsoft.com/office/drawing/2014/main" id="{090977BE-A90B-8208-EF6B-994C6507AE09}"/>
              </a:ext>
            </a:extLst>
          </p:cNvPr>
          <p:cNvSpPr txBox="1"/>
          <p:nvPr/>
        </p:nvSpPr>
        <p:spPr>
          <a:xfrm>
            <a:off x="1174098" y="854405"/>
            <a:ext cx="2724977" cy="461665"/>
          </a:xfrm>
          <a:prstGeom prst="rect">
            <a:avLst/>
          </a:prstGeom>
          <a:noFill/>
        </p:spPr>
        <p:txBody>
          <a:bodyPr wrap="none" rtlCol="0">
            <a:spAutoFit/>
          </a:bodyPr>
          <a:lstStyle/>
          <a:p>
            <a:r>
              <a:rPr kumimoji="1" lang="en-US" altLang="ja-JP" sz="2400" dirty="0"/>
              <a:t>Rainfall contribution</a:t>
            </a:r>
            <a:endParaRPr kumimoji="1" lang="ja-JP" altLang="en-US" sz="2400" dirty="0"/>
          </a:p>
        </p:txBody>
      </p:sp>
      <p:sp>
        <p:nvSpPr>
          <p:cNvPr id="16" name="テキスト ボックス 15">
            <a:extLst>
              <a:ext uri="{FF2B5EF4-FFF2-40B4-BE49-F238E27FC236}">
                <a16:creationId xmlns:a16="http://schemas.microsoft.com/office/drawing/2014/main" id="{2F058006-B440-34BA-5C80-3AF62AFE62D5}"/>
              </a:ext>
            </a:extLst>
          </p:cNvPr>
          <p:cNvSpPr txBox="1"/>
          <p:nvPr/>
        </p:nvSpPr>
        <p:spPr>
          <a:xfrm>
            <a:off x="830978" y="2784105"/>
            <a:ext cx="1273105" cy="400110"/>
          </a:xfrm>
          <a:prstGeom prst="rect">
            <a:avLst/>
          </a:prstGeom>
          <a:noFill/>
        </p:spPr>
        <p:txBody>
          <a:bodyPr wrap="none" rtlCol="0">
            <a:spAutoFit/>
          </a:bodyPr>
          <a:lstStyle/>
          <a:p>
            <a:r>
              <a:rPr kumimoji="1" lang="en-US" altLang="ja-JP" sz="2000" dirty="0">
                <a:solidFill>
                  <a:srgbClr val="FF0000"/>
                </a:solidFill>
              </a:rPr>
              <a:t>Small type</a:t>
            </a:r>
          </a:p>
        </p:txBody>
      </p:sp>
      <p:sp>
        <p:nvSpPr>
          <p:cNvPr id="19" name="テキスト ボックス 18">
            <a:extLst>
              <a:ext uri="{FF2B5EF4-FFF2-40B4-BE49-F238E27FC236}">
                <a16:creationId xmlns:a16="http://schemas.microsoft.com/office/drawing/2014/main" id="{012C163B-738C-8A80-0C5F-050FA3F03593}"/>
              </a:ext>
            </a:extLst>
          </p:cNvPr>
          <p:cNvSpPr txBox="1"/>
          <p:nvPr/>
        </p:nvSpPr>
        <p:spPr>
          <a:xfrm>
            <a:off x="808911" y="3042732"/>
            <a:ext cx="2122714" cy="400110"/>
          </a:xfrm>
          <a:prstGeom prst="rect">
            <a:avLst/>
          </a:prstGeom>
          <a:noFill/>
        </p:spPr>
        <p:txBody>
          <a:bodyPr wrap="square">
            <a:spAutoFit/>
          </a:bodyPr>
          <a:lstStyle/>
          <a:p>
            <a:r>
              <a:rPr lang="en-US" altLang="ja-JP" sz="2000" dirty="0"/>
              <a:t>Organized type</a:t>
            </a:r>
            <a:endParaRPr kumimoji="1" lang="ja-JP" altLang="en-US" sz="2000" dirty="0"/>
          </a:p>
        </p:txBody>
      </p:sp>
      <p:sp>
        <p:nvSpPr>
          <p:cNvPr id="9" name="テキスト ボックス 8">
            <a:extLst>
              <a:ext uri="{FF2B5EF4-FFF2-40B4-BE49-F238E27FC236}">
                <a16:creationId xmlns:a16="http://schemas.microsoft.com/office/drawing/2014/main" id="{1F2D6BFC-B9B2-D804-6BC4-56229241EACF}"/>
              </a:ext>
            </a:extLst>
          </p:cNvPr>
          <p:cNvSpPr txBox="1"/>
          <p:nvPr/>
        </p:nvSpPr>
        <p:spPr>
          <a:xfrm>
            <a:off x="166775" y="4182798"/>
            <a:ext cx="5372298" cy="707886"/>
          </a:xfrm>
          <a:prstGeom prst="rect">
            <a:avLst/>
          </a:prstGeom>
          <a:solidFill>
            <a:schemeClr val="bg1"/>
          </a:solidFill>
          <a:ln>
            <a:solidFill>
              <a:schemeClr val="tx1"/>
            </a:solidFill>
          </a:ln>
        </p:spPr>
        <p:txBody>
          <a:bodyPr wrap="square" rtlCol="0">
            <a:spAutoFit/>
          </a:bodyPr>
          <a:lstStyle/>
          <a:p>
            <a:r>
              <a:rPr kumimoji="1" lang="en-US" altLang="ja-JP" sz="2000" dirty="0"/>
              <a:t>STJ strength: daily u200 </a:t>
            </a:r>
            <a:r>
              <a:rPr lang="en-US" altLang="ja-JP" sz="2000" dirty="0"/>
              <a:t>averaged over </a:t>
            </a:r>
            <a:r>
              <a:rPr kumimoji="1" lang="en-US" altLang="ja-JP" sz="2000" dirty="0"/>
              <a:t>122.5-145E</a:t>
            </a:r>
          </a:p>
          <a:p>
            <a:r>
              <a:rPr lang="en-US" altLang="ja-JP" sz="2000" dirty="0"/>
              <a:t>LCI: (Θe</a:t>
            </a:r>
            <a:r>
              <a:rPr lang="en-US" altLang="ja-JP" sz="2000" baseline="-25000" dirty="0"/>
              <a:t>1000hPa</a:t>
            </a:r>
            <a:r>
              <a:rPr lang="en-US" altLang="ja-JP" sz="2000" dirty="0"/>
              <a:t>-Θe</a:t>
            </a:r>
            <a:r>
              <a:rPr lang="en-US" altLang="ja-JP" sz="2000" baseline="-25000" dirty="0"/>
              <a:t>700hPa</a:t>
            </a:r>
            <a:r>
              <a:rPr lang="en-US" altLang="ja-JP" sz="2000" dirty="0"/>
              <a:t>)/(1000-700hPa)</a:t>
            </a:r>
            <a:endParaRPr kumimoji="1" lang="ja-JP" altLang="en-US" sz="2000" dirty="0"/>
          </a:p>
        </p:txBody>
      </p:sp>
      <p:grpSp>
        <p:nvGrpSpPr>
          <p:cNvPr id="27" name="グループ化 26">
            <a:extLst>
              <a:ext uri="{FF2B5EF4-FFF2-40B4-BE49-F238E27FC236}">
                <a16:creationId xmlns:a16="http://schemas.microsoft.com/office/drawing/2014/main" id="{BC4AA329-EFF7-F22A-D9C7-14F91CFE4F4B}"/>
              </a:ext>
            </a:extLst>
          </p:cNvPr>
          <p:cNvGrpSpPr/>
          <p:nvPr/>
        </p:nvGrpSpPr>
        <p:grpSpPr>
          <a:xfrm>
            <a:off x="5525936" y="1040867"/>
            <a:ext cx="6460224" cy="4376069"/>
            <a:chOff x="5480043" y="1420092"/>
            <a:chExt cx="6460224" cy="4376069"/>
          </a:xfrm>
        </p:grpSpPr>
        <p:pic>
          <p:nvPicPr>
            <p:cNvPr id="6" name="図 5">
              <a:extLst>
                <a:ext uri="{FF2B5EF4-FFF2-40B4-BE49-F238E27FC236}">
                  <a16:creationId xmlns:a16="http://schemas.microsoft.com/office/drawing/2014/main" id="{8529AC8A-1F0B-5C08-C903-0378CA7A683B}"/>
                </a:ext>
              </a:extLst>
            </p:cNvPr>
            <p:cNvPicPr>
              <a:picLocks noChangeAspect="1"/>
            </p:cNvPicPr>
            <p:nvPr/>
          </p:nvPicPr>
          <p:blipFill>
            <a:blip r:embed="rId4"/>
            <a:srcRect t="11160" b="13031"/>
            <a:stretch/>
          </p:blipFill>
          <p:spPr>
            <a:xfrm>
              <a:off x="5654828" y="1922279"/>
              <a:ext cx="5967233" cy="3158975"/>
            </a:xfrm>
            <a:prstGeom prst="rect">
              <a:avLst/>
            </a:prstGeom>
          </p:spPr>
        </p:pic>
        <p:sp>
          <p:nvSpPr>
            <p:cNvPr id="22" name="テキスト ボックス 21">
              <a:extLst>
                <a:ext uri="{FF2B5EF4-FFF2-40B4-BE49-F238E27FC236}">
                  <a16:creationId xmlns:a16="http://schemas.microsoft.com/office/drawing/2014/main" id="{2C54AB5F-1C02-7B63-B48C-5B57B93F1967}"/>
                </a:ext>
              </a:extLst>
            </p:cNvPr>
            <p:cNvSpPr txBox="1"/>
            <p:nvPr/>
          </p:nvSpPr>
          <p:spPr>
            <a:xfrm>
              <a:off x="6471610" y="1420092"/>
              <a:ext cx="4500399" cy="461665"/>
            </a:xfrm>
            <a:prstGeom prst="rect">
              <a:avLst/>
            </a:prstGeom>
            <a:noFill/>
          </p:spPr>
          <p:txBody>
            <a:bodyPr wrap="none" rtlCol="0">
              <a:spAutoFit/>
            </a:bodyPr>
            <a:lstStyle/>
            <a:p>
              <a:r>
                <a:rPr kumimoji="1" lang="en-US" altLang="ja-JP" sz="2400" dirty="0"/>
                <a:t>Difference (organized minus small)</a:t>
              </a:r>
              <a:endParaRPr kumimoji="1" lang="ja-JP" altLang="en-US" sz="2400" dirty="0"/>
            </a:p>
          </p:txBody>
        </p:sp>
        <p:sp>
          <p:nvSpPr>
            <p:cNvPr id="23" name="正方形/長方形 22">
              <a:extLst>
                <a:ext uri="{FF2B5EF4-FFF2-40B4-BE49-F238E27FC236}">
                  <a16:creationId xmlns:a16="http://schemas.microsoft.com/office/drawing/2014/main" id="{469487F6-4DD6-1257-E563-145042C018E5}"/>
                </a:ext>
              </a:extLst>
            </p:cNvPr>
            <p:cNvSpPr/>
            <p:nvPr/>
          </p:nvSpPr>
          <p:spPr>
            <a:xfrm>
              <a:off x="5528906" y="2466228"/>
              <a:ext cx="427948" cy="176575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4" name="図 23">
              <a:extLst>
                <a:ext uri="{FF2B5EF4-FFF2-40B4-BE49-F238E27FC236}">
                  <a16:creationId xmlns:a16="http://schemas.microsoft.com/office/drawing/2014/main" id="{9166F762-3EDD-0C31-00D6-7835996A0416}"/>
                </a:ext>
              </a:extLst>
            </p:cNvPr>
            <p:cNvPicPr>
              <a:picLocks noChangeAspect="1"/>
            </p:cNvPicPr>
            <p:nvPr/>
          </p:nvPicPr>
          <p:blipFill>
            <a:blip r:embed="rId4"/>
            <a:srcRect l="12007" t="92606" r="8618" b="535"/>
            <a:stretch/>
          </p:blipFill>
          <p:spPr>
            <a:xfrm>
              <a:off x="5723002" y="5421026"/>
              <a:ext cx="6217265" cy="375135"/>
            </a:xfrm>
            <a:prstGeom prst="rect">
              <a:avLst/>
            </a:prstGeom>
          </p:spPr>
        </p:pic>
        <p:sp>
          <p:nvSpPr>
            <p:cNvPr id="25" name="テキスト ボックス 24">
              <a:extLst>
                <a:ext uri="{FF2B5EF4-FFF2-40B4-BE49-F238E27FC236}">
                  <a16:creationId xmlns:a16="http://schemas.microsoft.com/office/drawing/2014/main" id="{FA93608B-7A0D-81ED-9262-B6E61AE953C6}"/>
                </a:ext>
              </a:extLst>
            </p:cNvPr>
            <p:cNvSpPr txBox="1"/>
            <p:nvPr/>
          </p:nvSpPr>
          <p:spPr>
            <a:xfrm>
              <a:off x="7816708" y="5029519"/>
              <a:ext cx="2341282" cy="461665"/>
            </a:xfrm>
            <a:prstGeom prst="rect">
              <a:avLst/>
            </a:prstGeom>
            <a:noFill/>
          </p:spPr>
          <p:txBody>
            <a:bodyPr wrap="none" rtlCol="0">
              <a:spAutoFit/>
            </a:bodyPr>
            <a:lstStyle/>
            <a:p>
              <a:r>
                <a:rPr kumimoji="1" lang="en-US" altLang="ja-JP" sz="2400" dirty="0"/>
                <a:t>STJ strength[m/s]</a:t>
              </a:r>
              <a:endParaRPr kumimoji="1" lang="ja-JP" altLang="en-US" sz="2400" dirty="0"/>
            </a:p>
          </p:txBody>
        </p:sp>
        <p:sp>
          <p:nvSpPr>
            <p:cNvPr id="26" name="テキスト ボックス 25">
              <a:extLst>
                <a:ext uri="{FF2B5EF4-FFF2-40B4-BE49-F238E27FC236}">
                  <a16:creationId xmlns:a16="http://schemas.microsoft.com/office/drawing/2014/main" id="{1252926C-EDE6-B3ED-40B0-A35F331CEC06}"/>
                </a:ext>
              </a:extLst>
            </p:cNvPr>
            <p:cNvSpPr txBox="1"/>
            <p:nvPr/>
          </p:nvSpPr>
          <p:spPr>
            <a:xfrm rot="16200000">
              <a:off x="4894821" y="3155276"/>
              <a:ext cx="1632109" cy="461665"/>
            </a:xfrm>
            <a:prstGeom prst="rect">
              <a:avLst/>
            </a:prstGeom>
            <a:noFill/>
          </p:spPr>
          <p:txBody>
            <a:bodyPr wrap="square" rtlCol="0">
              <a:spAutoFit/>
            </a:bodyPr>
            <a:lstStyle/>
            <a:p>
              <a:r>
                <a:rPr kumimoji="1" lang="en-US" altLang="ja-JP" sz="2400" dirty="0"/>
                <a:t>LCI[K/</a:t>
              </a:r>
              <a:r>
                <a:rPr kumimoji="1" lang="en-US" altLang="ja-JP" sz="2400" dirty="0" err="1"/>
                <a:t>hPa</a:t>
              </a:r>
              <a:r>
                <a:rPr kumimoji="1" lang="en-US" altLang="ja-JP" sz="2400" dirty="0"/>
                <a:t>]</a:t>
              </a:r>
              <a:endParaRPr kumimoji="1" lang="ja-JP" altLang="en-US" sz="2400" dirty="0"/>
            </a:p>
          </p:txBody>
        </p:sp>
      </p:grpSp>
      <p:sp>
        <p:nvSpPr>
          <p:cNvPr id="20" name="フリーフォーム: 図形 19">
            <a:extLst>
              <a:ext uri="{FF2B5EF4-FFF2-40B4-BE49-F238E27FC236}">
                <a16:creationId xmlns:a16="http://schemas.microsoft.com/office/drawing/2014/main" id="{7D51997C-7C97-EA7F-7A17-0C7633583B06}"/>
              </a:ext>
            </a:extLst>
          </p:cNvPr>
          <p:cNvSpPr/>
          <p:nvPr/>
        </p:nvSpPr>
        <p:spPr>
          <a:xfrm rot="12377646" flipH="1" flipV="1">
            <a:off x="4695269" y="1863935"/>
            <a:ext cx="1133946" cy="683004"/>
          </a:xfrm>
          <a:custGeom>
            <a:avLst/>
            <a:gdLst>
              <a:gd name="connsiteX0" fmla="*/ 0 w 1367118"/>
              <a:gd name="connsiteY0" fmla="*/ 412377 h 412377"/>
              <a:gd name="connsiteX1" fmla="*/ 4482 w 1367118"/>
              <a:gd name="connsiteY1" fmla="*/ 372036 h 412377"/>
              <a:gd name="connsiteX2" fmla="*/ 22412 w 1367118"/>
              <a:gd name="connsiteY2" fmla="*/ 345142 h 412377"/>
              <a:gd name="connsiteX3" fmla="*/ 35859 w 1367118"/>
              <a:gd name="connsiteY3" fmla="*/ 322730 h 412377"/>
              <a:gd name="connsiteX4" fmla="*/ 143435 w 1367118"/>
              <a:gd name="connsiteY4" fmla="*/ 228600 h 412377"/>
              <a:gd name="connsiteX5" fmla="*/ 363071 w 1367118"/>
              <a:gd name="connsiteY5" fmla="*/ 112059 h 412377"/>
              <a:gd name="connsiteX6" fmla="*/ 430306 w 1367118"/>
              <a:gd name="connsiteY6" fmla="*/ 94130 h 412377"/>
              <a:gd name="connsiteX7" fmla="*/ 502024 w 1367118"/>
              <a:gd name="connsiteY7" fmla="*/ 89647 h 412377"/>
              <a:gd name="connsiteX8" fmla="*/ 663388 w 1367118"/>
              <a:gd name="connsiteY8" fmla="*/ 134471 h 412377"/>
              <a:gd name="connsiteX9" fmla="*/ 663388 w 1367118"/>
              <a:gd name="connsiteY9" fmla="*/ 277906 h 412377"/>
              <a:gd name="connsiteX10" fmla="*/ 596153 w 1367118"/>
              <a:gd name="connsiteY10" fmla="*/ 286871 h 412377"/>
              <a:gd name="connsiteX11" fmla="*/ 461682 w 1367118"/>
              <a:gd name="connsiteY11" fmla="*/ 282389 h 412377"/>
              <a:gd name="connsiteX12" fmla="*/ 412377 w 1367118"/>
              <a:gd name="connsiteY12" fmla="*/ 264459 h 412377"/>
              <a:gd name="connsiteX13" fmla="*/ 407894 w 1367118"/>
              <a:gd name="connsiteY13" fmla="*/ 224118 h 412377"/>
              <a:gd name="connsiteX14" fmla="*/ 448235 w 1367118"/>
              <a:gd name="connsiteY14" fmla="*/ 129989 h 412377"/>
              <a:gd name="connsiteX15" fmla="*/ 591671 w 1367118"/>
              <a:gd name="connsiteY15" fmla="*/ 58271 h 412377"/>
              <a:gd name="connsiteX16" fmla="*/ 663388 w 1367118"/>
              <a:gd name="connsiteY16" fmla="*/ 22412 h 412377"/>
              <a:gd name="connsiteX17" fmla="*/ 806824 w 1367118"/>
              <a:gd name="connsiteY17" fmla="*/ 0 h 412377"/>
              <a:gd name="connsiteX18" fmla="*/ 1232647 w 1367118"/>
              <a:gd name="connsiteY18" fmla="*/ 8965 h 412377"/>
              <a:gd name="connsiteX19" fmla="*/ 1313329 w 1367118"/>
              <a:gd name="connsiteY19" fmla="*/ 26895 h 412377"/>
              <a:gd name="connsiteX20" fmla="*/ 1335741 w 1367118"/>
              <a:gd name="connsiteY20" fmla="*/ 40342 h 412377"/>
              <a:gd name="connsiteX21" fmla="*/ 1349188 w 1367118"/>
              <a:gd name="connsiteY21" fmla="*/ 44824 h 412377"/>
              <a:gd name="connsiteX22" fmla="*/ 1367118 w 1367118"/>
              <a:gd name="connsiteY22" fmla="*/ 53789 h 412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67118" h="412377">
                <a:moveTo>
                  <a:pt x="0" y="412377"/>
                </a:moveTo>
                <a:cubicBezTo>
                  <a:pt x="1494" y="398930"/>
                  <a:pt x="203" y="384871"/>
                  <a:pt x="4482" y="372036"/>
                </a:cubicBezTo>
                <a:cubicBezTo>
                  <a:pt x="7889" y="361815"/>
                  <a:pt x="16627" y="354232"/>
                  <a:pt x="22412" y="345142"/>
                </a:cubicBezTo>
                <a:cubicBezTo>
                  <a:pt x="27089" y="337792"/>
                  <a:pt x="30231" y="329381"/>
                  <a:pt x="35859" y="322730"/>
                </a:cubicBezTo>
                <a:cubicBezTo>
                  <a:pt x="60875" y="293165"/>
                  <a:pt x="118043" y="246374"/>
                  <a:pt x="143435" y="228600"/>
                </a:cubicBezTo>
                <a:cubicBezTo>
                  <a:pt x="221558" y="173913"/>
                  <a:pt x="274128" y="145413"/>
                  <a:pt x="363071" y="112059"/>
                </a:cubicBezTo>
                <a:cubicBezTo>
                  <a:pt x="384789" y="103915"/>
                  <a:pt x="407407" y="97823"/>
                  <a:pt x="430306" y="94130"/>
                </a:cubicBezTo>
                <a:cubicBezTo>
                  <a:pt x="453953" y="90316"/>
                  <a:pt x="478118" y="91141"/>
                  <a:pt x="502024" y="89647"/>
                </a:cubicBezTo>
                <a:cubicBezTo>
                  <a:pt x="555812" y="104588"/>
                  <a:pt x="617288" y="102988"/>
                  <a:pt x="663388" y="134471"/>
                </a:cubicBezTo>
                <a:cubicBezTo>
                  <a:pt x="693630" y="155124"/>
                  <a:pt x="693688" y="253666"/>
                  <a:pt x="663388" y="277906"/>
                </a:cubicBezTo>
                <a:cubicBezTo>
                  <a:pt x="645733" y="292030"/>
                  <a:pt x="618565" y="283883"/>
                  <a:pt x="596153" y="286871"/>
                </a:cubicBezTo>
                <a:cubicBezTo>
                  <a:pt x="551329" y="285377"/>
                  <a:pt x="506201" y="287818"/>
                  <a:pt x="461682" y="282389"/>
                </a:cubicBezTo>
                <a:cubicBezTo>
                  <a:pt x="444323" y="280272"/>
                  <a:pt x="424239" y="277309"/>
                  <a:pt x="412377" y="264459"/>
                </a:cubicBezTo>
                <a:cubicBezTo>
                  <a:pt x="403200" y="254517"/>
                  <a:pt x="409388" y="237565"/>
                  <a:pt x="407894" y="224118"/>
                </a:cubicBezTo>
                <a:cubicBezTo>
                  <a:pt x="421341" y="192742"/>
                  <a:pt x="428659" y="157955"/>
                  <a:pt x="448235" y="129989"/>
                </a:cubicBezTo>
                <a:cubicBezTo>
                  <a:pt x="479465" y="85374"/>
                  <a:pt x="548515" y="76253"/>
                  <a:pt x="591671" y="58271"/>
                </a:cubicBezTo>
                <a:cubicBezTo>
                  <a:pt x="616342" y="47991"/>
                  <a:pt x="638572" y="32338"/>
                  <a:pt x="663388" y="22412"/>
                </a:cubicBezTo>
                <a:cubicBezTo>
                  <a:pt x="722623" y="-1282"/>
                  <a:pt x="740843" y="3666"/>
                  <a:pt x="806824" y="0"/>
                </a:cubicBezTo>
                <a:cubicBezTo>
                  <a:pt x="948765" y="2988"/>
                  <a:pt x="1090874" y="1437"/>
                  <a:pt x="1232647" y="8965"/>
                </a:cubicBezTo>
                <a:cubicBezTo>
                  <a:pt x="1260158" y="10426"/>
                  <a:pt x="1286973" y="18873"/>
                  <a:pt x="1313329" y="26895"/>
                </a:cubicBezTo>
                <a:cubicBezTo>
                  <a:pt x="1321664" y="29432"/>
                  <a:pt x="1327949" y="36446"/>
                  <a:pt x="1335741" y="40342"/>
                </a:cubicBezTo>
                <a:cubicBezTo>
                  <a:pt x="1339967" y="42455"/>
                  <a:pt x="1344845" y="42963"/>
                  <a:pt x="1349188" y="44824"/>
                </a:cubicBezTo>
                <a:cubicBezTo>
                  <a:pt x="1355330" y="47456"/>
                  <a:pt x="1367118" y="53789"/>
                  <a:pt x="1367118" y="53789"/>
                </a:cubicBezTo>
              </a:path>
            </a:pathLst>
          </a:custGeom>
          <a:noFill/>
          <a:ln>
            <a:solidFill>
              <a:srgbClr val="92D050"/>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テキスト ボックス 27">
            <a:extLst>
              <a:ext uri="{FF2B5EF4-FFF2-40B4-BE49-F238E27FC236}">
                <a16:creationId xmlns:a16="http://schemas.microsoft.com/office/drawing/2014/main" id="{A870D3A6-1CA7-99FA-7537-CCB957B1CE51}"/>
              </a:ext>
            </a:extLst>
          </p:cNvPr>
          <p:cNvSpPr txBox="1"/>
          <p:nvPr/>
        </p:nvSpPr>
        <p:spPr>
          <a:xfrm>
            <a:off x="9558840" y="5413101"/>
            <a:ext cx="2755743" cy="369332"/>
          </a:xfrm>
          <a:prstGeom prst="rect">
            <a:avLst/>
          </a:prstGeom>
          <a:noFill/>
        </p:spPr>
        <p:txBody>
          <a:bodyPr wrap="square" rtlCol="0">
            <a:spAutoFit/>
          </a:bodyPr>
          <a:lstStyle/>
          <a:p>
            <a:r>
              <a:rPr kumimoji="1" lang="en-US" altLang="ja-JP" dirty="0">
                <a:solidFill>
                  <a:srgbClr val="FF0000"/>
                </a:solidFill>
              </a:rPr>
              <a:t>Organized type dominates</a:t>
            </a:r>
            <a:endParaRPr kumimoji="1" lang="ja-JP" altLang="en-US" dirty="0">
              <a:solidFill>
                <a:srgbClr val="FF0000"/>
              </a:solidFill>
            </a:endParaRPr>
          </a:p>
        </p:txBody>
      </p:sp>
      <p:sp>
        <p:nvSpPr>
          <p:cNvPr id="29" name="テキスト ボックス 28">
            <a:extLst>
              <a:ext uri="{FF2B5EF4-FFF2-40B4-BE49-F238E27FC236}">
                <a16:creationId xmlns:a16="http://schemas.microsoft.com/office/drawing/2014/main" id="{DB9F1F75-E4F9-0AC2-3769-671CEB290BB5}"/>
              </a:ext>
            </a:extLst>
          </p:cNvPr>
          <p:cNvSpPr txBox="1"/>
          <p:nvPr/>
        </p:nvSpPr>
        <p:spPr>
          <a:xfrm>
            <a:off x="6242372" y="5402178"/>
            <a:ext cx="2541748" cy="369332"/>
          </a:xfrm>
          <a:prstGeom prst="rect">
            <a:avLst/>
          </a:prstGeom>
          <a:noFill/>
        </p:spPr>
        <p:txBody>
          <a:bodyPr wrap="square" rtlCol="0">
            <a:spAutoFit/>
          </a:bodyPr>
          <a:lstStyle/>
          <a:p>
            <a:r>
              <a:rPr lang="en-US" altLang="ja-JP" dirty="0">
                <a:solidFill>
                  <a:srgbClr val="0070C0"/>
                </a:solidFill>
              </a:rPr>
              <a:t>Small</a:t>
            </a:r>
            <a:r>
              <a:rPr kumimoji="1" lang="en-US" altLang="ja-JP" dirty="0">
                <a:solidFill>
                  <a:srgbClr val="0070C0"/>
                </a:solidFill>
              </a:rPr>
              <a:t> type dominates</a:t>
            </a:r>
            <a:endParaRPr kumimoji="1" lang="ja-JP" altLang="en-US" dirty="0">
              <a:solidFill>
                <a:srgbClr val="0070C0"/>
              </a:solidFill>
            </a:endParaRPr>
          </a:p>
        </p:txBody>
      </p:sp>
      <p:sp>
        <p:nvSpPr>
          <p:cNvPr id="4" name="テキスト ボックス 3">
            <a:extLst>
              <a:ext uri="{FF2B5EF4-FFF2-40B4-BE49-F238E27FC236}">
                <a16:creationId xmlns:a16="http://schemas.microsoft.com/office/drawing/2014/main" id="{6E1B7CA6-839A-1FE0-68B7-FCEE7A924204}"/>
              </a:ext>
            </a:extLst>
          </p:cNvPr>
          <p:cNvSpPr txBox="1"/>
          <p:nvPr/>
        </p:nvSpPr>
        <p:spPr>
          <a:xfrm>
            <a:off x="10143007" y="126313"/>
            <a:ext cx="206793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Yokoyama et al. (2017)</a:t>
            </a:r>
            <a:endParaRPr kumimoji="1" lang="ja-JP" altLang="en-US" sz="16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
        <p:nvSpPr>
          <p:cNvPr id="21" name="テキスト ボックス 20">
            <a:extLst>
              <a:ext uri="{FF2B5EF4-FFF2-40B4-BE49-F238E27FC236}">
                <a16:creationId xmlns:a16="http://schemas.microsoft.com/office/drawing/2014/main" id="{06AC8DA2-402D-5E92-A48D-F170FFDE0D32}"/>
              </a:ext>
            </a:extLst>
          </p:cNvPr>
          <p:cNvSpPr txBox="1"/>
          <p:nvPr/>
        </p:nvSpPr>
        <p:spPr>
          <a:xfrm>
            <a:off x="0" y="5550235"/>
            <a:ext cx="6288891" cy="1200329"/>
          </a:xfrm>
          <a:prstGeom prst="rect">
            <a:avLst/>
          </a:prstGeom>
          <a:noFill/>
        </p:spPr>
        <p:txBody>
          <a:bodyPr wrap="square">
            <a:spAutoFit/>
          </a:bodyPr>
          <a:lstStyle/>
          <a:p>
            <a:r>
              <a:rPr kumimoji="1" lang="en-US" altLang="ja-JP" sz="2400" dirty="0">
                <a:solidFill>
                  <a:srgbClr val="FF00FF"/>
                </a:solidFill>
              </a:rPr>
              <a:t>Small-type PEs are related to </a:t>
            </a:r>
            <a:r>
              <a:rPr lang="en-US" altLang="ja-JP" sz="2400" dirty="0">
                <a:solidFill>
                  <a:srgbClr val="FF00FF"/>
                </a:solidFill>
              </a:rPr>
              <a:t>unstable conditions, while organized-type PEs are largely affected by upper-tropospheric large-scale circulations.</a:t>
            </a:r>
            <a:endParaRPr lang="ja-JP" altLang="en-US" sz="2400" dirty="0"/>
          </a:p>
        </p:txBody>
      </p:sp>
      <p:grpSp>
        <p:nvGrpSpPr>
          <p:cNvPr id="33" name="グループ化 32">
            <a:extLst>
              <a:ext uri="{FF2B5EF4-FFF2-40B4-BE49-F238E27FC236}">
                <a16:creationId xmlns:a16="http://schemas.microsoft.com/office/drawing/2014/main" id="{00E959A9-4B51-C872-1E62-0905D81D6EBF}"/>
              </a:ext>
            </a:extLst>
          </p:cNvPr>
          <p:cNvGrpSpPr/>
          <p:nvPr/>
        </p:nvGrpSpPr>
        <p:grpSpPr>
          <a:xfrm>
            <a:off x="6847207" y="5722664"/>
            <a:ext cx="4907672" cy="896614"/>
            <a:chOff x="7047060" y="3670646"/>
            <a:chExt cx="10183845" cy="2221100"/>
          </a:xfrm>
        </p:grpSpPr>
        <p:pic>
          <p:nvPicPr>
            <p:cNvPr id="31" name="Picture 3" descr="C:\Users\yokoyama\Documents\GPM\160730_013759_small.tiff">
              <a:extLst>
                <a:ext uri="{FF2B5EF4-FFF2-40B4-BE49-F238E27FC236}">
                  <a16:creationId xmlns:a16="http://schemas.microsoft.com/office/drawing/2014/main" id="{D44EE9CD-1ED0-DC57-3EED-AB9FD38A5A8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7258" t="28753" r="30368" b="21065"/>
            <a:stretch/>
          </p:blipFill>
          <p:spPr bwMode="auto">
            <a:xfrm>
              <a:off x="7047060" y="3754980"/>
              <a:ext cx="2079282" cy="212978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C:\Users\yokoyama\Documents\GPM\160704_013354_organized.tiff">
              <a:extLst>
                <a:ext uri="{FF2B5EF4-FFF2-40B4-BE49-F238E27FC236}">
                  <a16:creationId xmlns:a16="http://schemas.microsoft.com/office/drawing/2014/main" id="{AEF305AF-3329-2753-F66E-5DDF6437B699}"/>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5492" t="26068" r="12974" b="13586"/>
            <a:stretch/>
          </p:blipFill>
          <p:spPr bwMode="auto">
            <a:xfrm>
              <a:off x="14207626" y="3670646"/>
              <a:ext cx="3023279" cy="2221100"/>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テキスト ボックス 34">
            <a:extLst>
              <a:ext uri="{FF2B5EF4-FFF2-40B4-BE49-F238E27FC236}">
                <a16:creationId xmlns:a16="http://schemas.microsoft.com/office/drawing/2014/main" id="{2C4DB5E0-8A4B-09B4-205D-3821A1EB221E}"/>
              </a:ext>
            </a:extLst>
          </p:cNvPr>
          <p:cNvSpPr txBox="1"/>
          <p:nvPr/>
        </p:nvSpPr>
        <p:spPr>
          <a:xfrm>
            <a:off x="11687576" y="5114254"/>
            <a:ext cx="490840" cy="369332"/>
          </a:xfrm>
          <a:prstGeom prst="rect">
            <a:avLst/>
          </a:prstGeom>
          <a:noFill/>
        </p:spPr>
        <p:txBody>
          <a:bodyPr wrap="none" rtlCol="0">
            <a:spAutoFit/>
          </a:bodyPr>
          <a:lstStyle/>
          <a:p>
            <a:r>
              <a:rPr kumimoji="1" lang="en-US" altLang="ja-JP" dirty="0"/>
              <a:t>[%]</a:t>
            </a:r>
            <a:endParaRPr kumimoji="1" lang="ja-JP" altLang="en-US" dirty="0"/>
          </a:p>
        </p:txBody>
      </p:sp>
      <p:sp>
        <p:nvSpPr>
          <p:cNvPr id="36" name="テキスト ボックス 35">
            <a:extLst>
              <a:ext uri="{FF2B5EF4-FFF2-40B4-BE49-F238E27FC236}">
                <a16:creationId xmlns:a16="http://schemas.microsoft.com/office/drawing/2014/main" id="{7DD2B99B-4FA6-DE9A-07CC-650D9497485C}"/>
              </a:ext>
            </a:extLst>
          </p:cNvPr>
          <p:cNvSpPr txBox="1"/>
          <p:nvPr/>
        </p:nvSpPr>
        <p:spPr>
          <a:xfrm>
            <a:off x="7410529" y="702676"/>
            <a:ext cx="5077803" cy="369332"/>
          </a:xfrm>
          <a:prstGeom prst="rect">
            <a:avLst/>
          </a:prstGeom>
          <a:noFill/>
        </p:spPr>
        <p:txBody>
          <a:bodyPr wrap="square">
            <a:spAutoFit/>
          </a:bodyPr>
          <a:lstStyle/>
          <a:p>
            <a:pPr algn="ctr"/>
            <a:r>
              <a:rPr kumimoji="1" lang="en-US" altLang="ja-JP" b="0" i="0" u="none" strike="noStrike" kern="1200" cap="none" spc="0" normalizeH="0" baseline="0" noProof="0" dirty="0">
                <a:ln>
                  <a:noFill/>
                </a:ln>
                <a:solidFill>
                  <a:schemeClr val="accent6">
                    <a:lumMod val="75000"/>
                  </a:schemeClr>
                </a:solidFill>
                <a:effectLst/>
                <a:uLnTx/>
                <a:uFillTx/>
                <a:ea typeface="Meiryo UI" panose="020B0604030504040204" pitchFamily="50" charset="-128"/>
                <a:cs typeface="+mn-cs"/>
              </a:rPr>
              <a:t>TRMM PR 122-145E</a:t>
            </a:r>
            <a:r>
              <a:rPr lang="en-US" altLang="ja-JP" dirty="0">
                <a:solidFill>
                  <a:schemeClr val="accent6">
                    <a:lumMod val="75000"/>
                  </a:schemeClr>
                </a:solidFill>
                <a:ea typeface="Meiryo UI" panose="020B0604030504040204" pitchFamily="50" charset="-128"/>
              </a:rPr>
              <a:t> June</a:t>
            </a:r>
            <a:r>
              <a:rPr kumimoji="1" lang="en-US" altLang="ja-JP" b="0" i="0" u="none" strike="noStrike" kern="1200" cap="none" spc="0" normalizeH="0" baseline="0" noProof="0" dirty="0">
                <a:ln>
                  <a:noFill/>
                </a:ln>
                <a:solidFill>
                  <a:schemeClr val="accent6">
                    <a:lumMod val="75000"/>
                  </a:schemeClr>
                </a:solidFill>
                <a:effectLst/>
                <a:uLnTx/>
                <a:uFillTx/>
                <a:ea typeface="Meiryo UI" panose="020B0604030504040204" pitchFamily="50" charset="-128"/>
                <a:cs typeface="+mn-cs"/>
              </a:rPr>
              <a:t>-July (</a:t>
            </a:r>
            <a:r>
              <a:rPr lang="en-US" altLang="ja-JP" dirty="0">
                <a:solidFill>
                  <a:schemeClr val="accent6">
                    <a:lumMod val="75000"/>
                  </a:schemeClr>
                </a:solidFill>
                <a:ea typeface="Meiryo UI" panose="020B0604030504040204" pitchFamily="50" charset="-128"/>
              </a:rPr>
              <a:t>2002</a:t>
            </a:r>
            <a:r>
              <a:rPr kumimoji="1" lang="en-US" altLang="ja-JP" b="0" i="0" u="none" strike="noStrike" kern="1200" cap="none" spc="0" normalizeH="0" baseline="0" noProof="0" dirty="0">
                <a:ln>
                  <a:noFill/>
                </a:ln>
                <a:solidFill>
                  <a:schemeClr val="accent6">
                    <a:lumMod val="75000"/>
                  </a:schemeClr>
                </a:solidFill>
                <a:effectLst/>
                <a:uLnTx/>
                <a:uFillTx/>
                <a:ea typeface="Meiryo UI" panose="020B0604030504040204" pitchFamily="50" charset="-128"/>
                <a:cs typeface="+mn-cs"/>
              </a:rPr>
              <a:t>-2014)</a:t>
            </a:r>
            <a:endParaRPr lang="ja-JP" altLang="en-US" dirty="0">
              <a:solidFill>
                <a:schemeClr val="accent6">
                  <a:lumMod val="75000"/>
                </a:schemeClr>
              </a:solidFill>
            </a:endParaRPr>
          </a:p>
        </p:txBody>
      </p:sp>
      <p:sp>
        <p:nvSpPr>
          <p:cNvPr id="37" name="テキスト ボックス 36">
            <a:extLst>
              <a:ext uri="{FF2B5EF4-FFF2-40B4-BE49-F238E27FC236}">
                <a16:creationId xmlns:a16="http://schemas.microsoft.com/office/drawing/2014/main" id="{00E92D9D-15E4-D632-4837-72CE4F678F98}"/>
              </a:ext>
            </a:extLst>
          </p:cNvPr>
          <p:cNvSpPr txBox="1"/>
          <p:nvPr/>
        </p:nvSpPr>
        <p:spPr>
          <a:xfrm>
            <a:off x="5552552" y="1261031"/>
            <a:ext cx="990399" cy="369332"/>
          </a:xfrm>
          <a:prstGeom prst="rect">
            <a:avLst/>
          </a:prstGeom>
          <a:noFill/>
        </p:spPr>
        <p:txBody>
          <a:bodyPr wrap="none" rtlCol="0">
            <a:spAutoFit/>
          </a:bodyPr>
          <a:lstStyle/>
          <a:p>
            <a:r>
              <a:rPr kumimoji="1" lang="en-US" altLang="ja-JP" dirty="0"/>
              <a:t>unstable</a:t>
            </a:r>
            <a:endParaRPr kumimoji="1" lang="ja-JP" altLang="en-US" dirty="0"/>
          </a:p>
        </p:txBody>
      </p:sp>
      <p:cxnSp>
        <p:nvCxnSpPr>
          <p:cNvPr id="39" name="直線矢印コネクタ 38">
            <a:extLst>
              <a:ext uri="{FF2B5EF4-FFF2-40B4-BE49-F238E27FC236}">
                <a16:creationId xmlns:a16="http://schemas.microsoft.com/office/drawing/2014/main" id="{4A1FD742-0EB2-0202-6D7E-DEE8E1757C63}"/>
              </a:ext>
            </a:extLst>
          </p:cNvPr>
          <p:cNvCxnSpPr/>
          <p:nvPr/>
        </p:nvCxnSpPr>
        <p:spPr>
          <a:xfrm flipV="1">
            <a:off x="5921830" y="1543054"/>
            <a:ext cx="0" cy="466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8940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D1979-714B-0957-6C00-47EFE7B878E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65669E0-F842-B834-4E91-FF1069853EFC}"/>
              </a:ext>
            </a:extLst>
          </p:cNvPr>
          <p:cNvSpPr>
            <a:spLocks noGrp="1"/>
          </p:cNvSpPr>
          <p:nvPr>
            <p:ph type="title"/>
          </p:nvPr>
        </p:nvSpPr>
        <p:spPr/>
        <p:txBody>
          <a:bodyPr>
            <a:normAutofit/>
          </a:bodyPr>
          <a:lstStyle/>
          <a:p>
            <a:r>
              <a:rPr kumimoji="1" lang="en-US" altLang="ja-JP" sz="2800" dirty="0"/>
              <a:t>  </a:t>
            </a:r>
            <a:r>
              <a:rPr lang="en-US" altLang="ja-JP" sz="2800" dirty="0"/>
              <a:t>How does </a:t>
            </a:r>
            <a:r>
              <a:rPr kumimoji="1" lang="en-US" altLang="ja-JP" sz="2800" dirty="0"/>
              <a:t>the STJ affect organized-type PEs?</a:t>
            </a:r>
            <a:endParaRPr kumimoji="1" lang="ja-JP" altLang="en-US" sz="2800" dirty="0"/>
          </a:p>
        </p:txBody>
      </p:sp>
      <p:sp>
        <p:nvSpPr>
          <p:cNvPr id="3" name="スライド番号プレースホルダー 2">
            <a:extLst>
              <a:ext uri="{FF2B5EF4-FFF2-40B4-BE49-F238E27FC236}">
                <a16:creationId xmlns:a16="http://schemas.microsoft.com/office/drawing/2014/main" id="{F13CB691-E80B-7286-FF3A-410712FE3DCE}"/>
              </a:ext>
            </a:extLst>
          </p:cNvPr>
          <p:cNvSpPr>
            <a:spLocks noGrp="1"/>
          </p:cNvSpPr>
          <p:nvPr>
            <p:ph type="sldNum" sz="quarter" idx="12"/>
          </p:nvPr>
        </p:nvSpPr>
        <p:spPr/>
        <p:txBody>
          <a:bodyPr/>
          <a:lstStyle/>
          <a:p>
            <a:fld id="{46E100B3-9BC0-419A-B016-C0EDA7D3E2A7}" type="slidenum">
              <a:rPr kumimoji="1" lang="ja-JP" altLang="en-US" smtClean="0"/>
              <a:t>19</a:t>
            </a:fld>
            <a:endParaRPr kumimoji="1" lang="ja-JP" altLang="en-US"/>
          </a:p>
        </p:txBody>
      </p:sp>
      <p:pic>
        <p:nvPicPr>
          <p:cNvPr id="10" name="図 9">
            <a:extLst>
              <a:ext uri="{FF2B5EF4-FFF2-40B4-BE49-F238E27FC236}">
                <a16:creationId xmlns:a16="http://schemas.microsoft.com/office/drawing/2014/main" id="{BE077D6C-D302-C582-AA50-64119C60A4C0}"/>
              </a:ext>
            </a:extLst>
          </p:cNvPr>
          <p:cNvPicPr>
            <a:picLocks noChangeAspect="1"/>
          </p:cNvPicPr>
          <p:nvPr/>
        </p:nvPicPr>
        <p:blipFill>
          <a:blip r:embed="rId3"/>
          <a:stretch>
            <a:fillRect/>
          </a:stretch>
        </p:blipFill>
        <p:spPr>
          <a:xfrm>
            <a:off x="1226627" y="3285392"/>
            <a:ext cx="3583786" cy="2468592"/>
          </a:xfrm>
          <a:prstGeom prst="rect">
            <a:avLst/>
          </a:prstGeom>
        </p:spPr>
      </p:pic>
      <p:pic>
        <p:nvPicPr>
          <p:cNvPr id="12" name="図 11">
            <a:extLst>
              <a:ext uri="{FF2B5EF4-FFF2-40B4-BE49-F238E27FC236}">
                <a16:creationId xmlns:a16="http://schemas.microsoft.com/office/drawing/2014/main" id="{06715B95-4BB0-D30B-F8C0-5C89DD59D8BB}"/>
              </a:ext>
            </a:extLst>
          </p:cNvPr>
          <p:cNvPicPr>
            <a:picLocks noChangeAspect="1"/>
          </p:cNvPicPr>
          <p:nvPr/>
        </p:nvPicPr>
        <p:blipFill>
          <a:blip r:embed="rId4"/>
          <a:srcRect b="11776"/>
          <a:stretch/>
        </p:blipFill>
        <p:spPr>
          <a:xfrm>
            <a:off x="1226627" y="1301084"/>
            <a:ext cx="3647782" cy="2026496"/>
          </a:xfrm>
          <a:prstGeom prst="rect">
            <a:avLst/>
          </a:prstGeom>
        </p:spPr>
      </p:pic>
      <p:pic>
        <p:nvPicPr>
          <p:cNvPr id="14" name="図 13">
            <a:extLst>
              <a:ext uri="{FF2B5EF4-FFF2-40B4-BE49-F238E27FC236}">
                <a16:creationId xmlns:a16="http://schemas.microsoft.com/office/drawing/2014/main" id="{3C068435-1F76-7499-730E-212358F0E56E}"/>
              </a:ext>
            </a:extLst>
          </p:cNvPr>
          <p:cNvPicPr>
            <a:picLocks noChangeAspect="1"/>
          </p:cNvPicPr>
          <p:nvPr/>
        </p:nvPicPr>
        <p:blipFill>
          <a:blip r:embed="rId5"/>
          <a:stretch>
            <a:fillRect/>
          </a:stretch>
        </p:blipFill>
        <p:spPr>
          <a:xfrm>
            <a:off x="5244423" y="3271654"/>
            <a:ext cx="3389129" cy="2297008"/>
          </a:xfrm>
          <a:prstGeom prst="rect">
            <a:avLst/>
          </a:prstGeom>
        </p:spPr>
      </p:pic>
      <p:pic>
        <p:nvPicPr>
          <p:cNvPr id="16" name="図 15">
            <a:extLst>
              <a:ext uri="{FF2B5EF4-FFF2-40B4-BE49-F238E27FC236}">
                <a16:creationId xmlns:a16="http://schemas.microsoft.com/office/drawing/2014/main" id="{D956BD42-4B87-94FB-4F1E-943480BC48D7}"/>
              </a:ext>
            </a:extLst>
          </p:cNvPr>
          <p:cNvPicPr>
            <a:picLocks noChangeAspect="1"/>
          </p:cNvPicPr>
          <p:nvPr/>
        </p:nvPicPr>
        <p:blipFill>
          <a:blip r:embed="rId6"/>
          <a:srcRect b="10237"/>
          <a:stretch/>
        </p:blipFill>
        <p:spPr>
          <a:xfrm>
            <a:off x="5183269" y="1287347"/>
            <a:ext cx="3429962" cy="1945216"/>
          </a:xfrm>
          <a:prstGeom prst="rect">
            <a:avLst/>
          </a:prstGeom>
        </p:spPr>
      </p:pic>
      <p:pic>
        <p:nvPicPr>
          <p:cNvPr id="18" name="図 17">
            <a:extLst>
              <a:ext uri="{FF2B5EF4-FFF2-40B4-BE49-F238E27FC236}">
                <a16:creationId xmlns:a16="http://schemas.microsoft.com/office/drawing/2014/main" id="{D284424B-C706-0BEC-100F-085DEACF3B43}"/>
              </a:ext>
            </a:extLst>
          </p:cNvPr>
          <p:cNvPicPr>
            <a:picLocks noChangeAspect="1"/>
          </p:cNvPicPr>
          <p:nvPr/>
        </p:nvPicPr>
        <p:blipFill>
          <a:blip r:embed="rId7"/>
          <a:stretch>
            <a:fillRect/>
          </a:stretch>
        </p:blipFill>
        <p:spPr>
          <a:xfrm>
            <a:off x="8546168" y="3316272"/>
            <a:ext cx="3541122" cy="2297008"/>
          </a:xfrm>
          <a:prstGeom prst="rect">
            <a:avLst/>
          </a:prstGeom>
        </p:spPr>
      </p:pic>
      <p:pic>
        <p:nvPicPr>
          <p:cNvPr id="20" name="図 19">
            <a:extLst>
              <a:ext uri="{FF2B5EF4-FFF2-40B4-BE49-F238E27FC236}">
                <a16:creationId xmlns:a16="http://schemas.microsoft.com/office/drawing/2014/main" id="{35162C81-2FCB-951A-5F1A-37C19CDDED0D}"/>
              </a:ext>
            </a:extLst>
          </p:cNvPr>
          <p:cNvPicPr>
            <a:picLocks noChangeAspect="1"/>
          </p:cNvPicPr>
          <p:nvPr/>
        </p:nvPicPr>
        <p:blipFill>
          <a:blip r:embed="rId8"/>
          <a:srcRect b="10482"/>
          <a:stretch/>
        </p:blipFill>
        <p:spPr>
          <a:xfrm>
            <a:off x="8546168" y="1320556"/>
            <a:ext cx="3541122" cy="2026496"/>
          </a:xfrm>
          <a:prstGeom prst="rect">
            <a:avLst/>
          </a:prstGeom>
        </p:spPr>
      </p:pic>
      <p:sp>
        <p:nvSpPr>
          <p:cNvPr id="22" name="テキスト ボックス 21">
            <a:extLst>
              <a:ext uri="{FF2B5EF4-FFF2-40B4-BE49-F238E27FC236}">
                <a16:creationId xmlns:a16="http://schemas.microsoft.com/office/drawing/2014/main" id="{DF22B68A-A7A4-D7E3-A9E9-6BC81170DE04}"/>
              </a:ext>
            </a:extLst>
          </p:cNvPr>
          <p:cNvSpPr txBox="1"/>
          <p:nvPr/>
        </p:nvSpPr>
        <p:spPr>
          <a:xfrm>
            <a:off x="55529" y="3822284"/>
            <a:ext cx="1340367" cy="707886"/>
          </a:xfrm>
          <a:prstGeom prst="rect">
            <a:avLst/>
          </a:prstGeom>
          <a:noFill/>
        </p:spPr>
        <p:txBody>
          <a:bodyPr wrap="none" rtlCol="0">
            <a:spAutoFit/>
          </a:bodyPr>
          <a:lstStyle/>
          <a:p>
            <a:pPr algn="ctr"/>
            <a:r>
              <a:rPr kumimoji="1" lang="en-US" altLang="ja-JP" sz="2000" dirty="0"/>
              <a:t>Weak STJ</a:t>
            </a:r>
          </a:p>
          <a:p>
            <a:pPr algn="ctr"/>
            <a:r>
              <a:rPr kumimoji="1" lang="en-US" altLang="ja-JP" sz="2000" dirty="0"/>
              <a:t>(20-30m/s)</a:t>
            </a:r>
            <a:endParaRPr kumimoji="1" lang="ja-JP" altLang="en-US" sz="2000" dirty="0"/>
          </a:p>
        </p:txBody>
      </p:sp>
      <p:sp>
        <p:nvSpPr>
          <p:cNvPr id="23" name="テキスト ボックス 22">
            <a:extLst>
              <a:ext uri="{FF2B5EF4-FFF2-40B4-BE49-F238E27FC236}">
                <a16:creationId xmlns:a16="http://schemas.microsoft.com/office/drawing/2014/main" id="{654179B4-A227-CA79-9746-799719192D11}"/>
              </a:ext>
            </a:extLst>
          </p:cNvPr>
          <p:cNvSpPr txBox="1"/>
          <p:nvPr/>
        </p:nvSpPr>
        <p:spPr>
          <a:xfrm>
            <a:off x="55528" y="1773649"/>
            <a:ext cx="1340367" cy="707886"/>
          </a:xfrm>
          <a:prstGeom prst="rect">
            <a:avLst/>
          </a:prstGeom>
          <a:noFill/>
        </p:spPr>
        <p:txBody>
          <a:bodyPr wrap="none" rtlCol="0">
            <a:spAutoFit/>
          </a:bodyPr>
          <a:lstStyle/>
          <a:p>
            <a:pPr algn="ctr"/>
            <a:r>
              <a:rPr lang="en-US" altLang="ja-JP" sz="2000" dirty="0"/>
              <a:t>Strong</a:t>
            </a:r>
            <a:r>
              <a:rPr kumimoji="1" lang="en-US" altLang="ja-JP" sz="2000" dirty="0"/>
              <a:t> STJ</a:t>
            </a:r>
          </a:p>
          <a:p>
            <a:pPr algn="ctr"/>
            <a:r>
              <a:rPr kumimoji="1" lang="en-US" altLang="ja-JP" sz="2000" dirty="0"/>
              <a:t>(50-60m/s)</a:t>
            </a:r>
            <a:endParaRPr kumimoji="1" lang="ja-JP" altLang="en-US" sz="2000" dirty="0"/>
          </a:p>
        </p:txBody>
      </p:sp>
      <p:sp>
        <p:nvSpPr>
          <p:cNvPr id="4" name="正方形/長方形 3">
            <a:extLst>
              <a:ext uri="{FF2B5EF4-FFF2-40B4-BE49-F238E27FC236}">
                <a16:creationId xmlns:a16="http://schemas.microsoft.com/office/drawing/2014/main" id="{8518A7FC-37D9-44D6-9D21-6586862F81E8}"/>
              </a:ext>
            </a:extLst>
          </p:cNvPr>
          <p:cNvSpPr/>
          <p:nvPr/>
        </p:nvSpPr>
        <p:spPr>
          <a:xfrm>
            <a:off x="2150636" y="1320965"/>
            <a:ext cx="1737360" cy="1976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3EA0265C-A81E-31A8-F701-E85AE238BBAA}"/>
              </a:ext>
            </a:extLst>
          </p:cNvPr>
          <p:cNvSpPr/>
          <p:nvPr/>
        </p:nvSpPr>
        <p:spPr>
          <a:xfrm>
            <a:off x="5456635" y="1350114"/>
            <a:ext cx="2103120" cy="1976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A1AD036A-BFCD-F116-64ED-53D64415B640}"/>
              </a:ext>
            </a:extLst>
          </p:cNvPr>
          <p:cNvSpPr/>
          <p:nvPr/>
        </p:nvSpPr>
        <p:spPr>
          <a:xfrm>
            <a:off x="9346526" y="1320555"/>
            <a:ext cx="2103120" cy="1976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B705DF15-55A2-B7DB-E8F1-637542491D87}"/>
              </a:ext>
            </a:extLst>
          </p:cNvPr>
          <p:cNvSpPr/>
          <p:nvPr/>
        </p:nvSpPr>
        <p:spPr>
          <a:xfrm>
            <a:off x="2236371" y="3302825"/>
            <a:ext cx="1737360" cy="1976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F6FFCD18-080C-A195-F10B-DC824C2500CF}"/>
              </a:ext>
            </a:extLst>
          </p:cNvPr>
          <p:cNvSpPr/>
          <p:nvPr/>
        </p:nvSpPr>
        <p:spPr>
          <a:xfrm>
            <a:off x="5456635" y="3305865"/>
            <a:ext cx="2103120" cy="1976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正方形/長方形 8">
            <a:extLst>
              <a:ext uri="{FF2B5EF4-FFF2-40B4-BE49-F238E27FC236}">
                <a16:creationId xmlns:a16="http://schemas.microsoft.com/office/drawing/2014/main" id="{06C2CBC6-375C-4F46-81E9-7558294B5C64}"/>
              </a:ext>
            </a:extLst>
          </p:cNvPr>
          <p:cNvSpPr/>
          <p:nvPr/>
        </p:nvSpPr>
        <p:spPr>
          <a:xfrm>
            <a:off x="9366846" y="3301755"/>
            <a:ext cx="2103120" cy="1976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D07D308A-44C5-9A68-7772-04F401AAF23B}"/>
              </a:ext>
            </a:extLst>
          </p:cNvPr>
          <p:cNvSpPr txBox="1"/>
          <p:nvPr/>
        </p:nvSpPr>
        <p:spPr>
          <a:xfrm>
            <a:off x="10143007" y="126313"/>
            <a:ext cx="206793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Yokoyama et al. (2017)</a:t>
            </a:r>
            <a:endParaRPr kumimoji="1" lang="ja-JP" altLang="en-US" sz="16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pic>
        <p:nvPicPr>
          <p:cNvPr id="17" name="図 16">
            <a:extLst>
              <a:ext uri="{FF2B5EF4-FFF2-40B4-BE49-F238E27FC236}">
                <a16:creationId xmlns:a16="http://schemas.microsoft.com/office/drawing/2014/main" id="{7D027F51-24EC-1749-DF89-4FBA31939DE8}"/>
              </a:ext>
            </a:extLst>
          </p:cNvPr>
          <p:cNvPicPr>
            <a:picLocks noChangeAspect="1"/>
          </p:cNvPicPr>
          <p:nvPr/>
        </p:nvPicPr>
        <p:blipFill>
          <a:blip r:embed="rId9"/>
          <a:stretch>
            <a:fillRect/>
          </a:stretch>
        </p:blipFill>
        <p:spPr>
          <a:xfrm>
            <a:off x="6675592" y="5619882"/>
            <a:ext cx="2336384" cy="736470"/>
          </a:xfrm>
          <a:prstGeom prst="rect">
            <a:avLst/>
          </a:prstGeom>
        </p:spPr>
      </p:pic>
      <p:sp>
        <p:nvSpPr>
          <p:cNvPr id="25" name="テキスト ボックス 24">
            <a:extLst>
              <a:ext uri="{FF2B5EF4-FFF2-40B4-BE49-F238E27FC236}">
                <a16:creationId xmlns:a16="http://schemas.microsoft.com/office/drawing/2014/main" id="{65E36B6F-EFE7-CA62-B2F3-598E64C544D8}"/>
              </a:ext>
            </a:extLst>
          </p:cNvPr>
          <p:cNvSpPr txBox="1"/>
          <p:nvPr/>
        </p:nvSpPr>
        <p:spPr>
          <a:xfrm>
            <a:off x="5183269" y="778904"/>
            <a:ext cx="3647782" cy="707886"/>
          </a:xfrm>
          <a:prstGeom prst="rect">
            <a:avLst/>
          </a:prstGeom>
          <a:noFill/>
        </p:spPr>
        <p:txBody>
          <a:bodyPr wrap="square" rtlCol="0">
            <a:spAutoFit/>
          </a:bodyPr>
          <a:lstStyle/>
          <a:p>
            <a:pPr algn="ctr"/>
            <a:r>
              <a:rPr lang="en-US" altLang="ja-JP" sz="2000" dirty="0"/>
              <a:t>Divergence of Q vector (dynamical forcing)</a:t>
            </a:r>
            <a:r>
              <a:rPr lang="ja-JP" altLang="en-US" sz="2000" dirty="0"/>
              <a:t>　</a:t>
            </a:r>
            <a:r>
              <a:rPr lang="en-US" altLang="ja-JP" sz="2000" dirty="0"/>
              <a:t>400-600hPa</a:t>
            </a:r>
            <a:endParaRPr kumimoji="1" lang="ja-JP" altLang="en-US" sz="2000" dirty="0"/>
          </a:p>
        </p:txBody>
      </p:sp>
      <p:sp>
        <p:nvSpPr>
          <p:cNvPr id="11" name="テキスト ボックス 10">
            <a:extLst>
              <a:ext uri="{FF2B5EF4-FFF2-40B4-BE49-F238E27FC236}">
                <a16:creationId xmlns:a16="http://schemas.microsoft.com/office/drawing/2014/main" id="{0FE371C5-1630-9825-A54C-9671402FFFC6}"/>
              </a:ext>
            </a:extLst>
          </p:cNvPr>
          <p:cNvSpPr txBox="1"/>
          <p:nvPr/>
        </p:nvSpPr>
        <p:spPr>
          <a:xfrm>
            <a:off x="8719276" y="1093282"/>
            <a:ext cx="3054914" cy="400110"/>
          </a:xfrm>
          <a:prstGeom prst="rect">
            <a:avLst/>
          </a:prstGeom>
          <a:noFill/>
        </p:spPr>
        <p:txBody>
          <a:bodyPr wrap="square" rtlCol="0">
            <a:spAutoFit/>
          </a:bodyPr>
          <a:lstStyle/>
          <a:p>
            <a:pPr algn="ctr"/>
            <a:r>
              <a:rPr lang="en-US" altLang="ja-JP" sz="2000" dirty="0"/>
              <a:t>q@600hPa</a:t>
            </a:r>
            <a:endParaRPr kumimoji="1" lang="ja-JP" altLang="en-US" sz="2000" dirty="0"/>
          </a:p>
        </p:txBody>
      </p:sp>
      <p:sp>
        <p:nvSpPr>
          <p:cNvPr id="24" name="テキスト ボックス 23">
            <a:extLst>
              <a:ext uri="{FF2B5EF4-FFF2-40B4-BE49-F238E27FC236}">
                <a16:creationId xmlns:a16="http://schemas.microsoft.com/office/drawing/2014/main" id="{15D76690-617C-5ABC-D59C-F48889556FCE}"/>
              </a:ext>
            </a:extLst>
          </p:cNvPr>
          <p:cNvSpPr txBox="1"/>
          <p:nvPr/>
        </p:nvSpPr>
        <p:spPr>
          <a:xfrm>
            <a:off x="1280146" y="1086680"/>
            <a:ext cx="3312447" cy="400110"/>
          </a:xfrm>
          <a:prstGeom prst="rect">
            <a:avLst/>
          </a:prstGeom>
          <a:noFill/>
        </p:spPr>
        <p:txBody>
          <a:bodyPr wrap="square" rtlCol="0">
            <a:spAutoFit/>
          </a:bodyPr>
          <a:lstStyle/>
          <a:p>
            <a:pPr algn="ctr"/>
            <a:r>
              <a:rPr lang="en-US" altLang="ja-JP" sz="2000" dirty="0"/>
              <a:t>Rainfall of organized-type PEs</a:t>
            </a:r>
            <a:endParaRPr kumimoji="1" lang="ja-JP" altLang="en-US" sz="2000" dirty="0"/>
          </a:p>
        </p:txBody>
      </p:sp>
      <p:sp>
        <p:nvSpPr>
          <p:cNvPr id="19" name="テキスト ボックス 18">
            <a:extLst>
              <a:ext uri="{FF2B5EF4-FFF2-40B4-BE49-F238E27FC236}">
                <a16:creationId xmlns:a16="http://schemas.microsoft.com/office/drawing/2014/main" id="{FFD3B43D-6E92-FF6A-1D5F-E3AA762908FF}"/>
              </a:ext>
            </a:extLst>
          </p:cNvPr>
          <p:cNvSpPr txBox="1"/>
          <p:nvPr/>
        </p:nvSpPr>
        <p:spPr>
          <a:xfrm>
            <a:off x="7346965" y="5407698"/>
            <a:ext cx="1004634" cy="400110"/>
          </a:xfrm>
          <a:prstGeom prst="rect">
            <a:avLst/>
          </a:prstGeom>
          <a:noFill/>
        </p:spPr>
        <p:txBody>
          <a:bodyPr wrap="none" rtlCol="0">
            <a:spAutoFit/>
          </a:bodyPr>
          <a:lstStyle/>
          <a:p>
            <a:r>
              <a:rPr kumimoji="1" lang="en-US" altLang="ja-JP" sz="2000" dirty="0">
                <a:solidFill>
                  <a:srgbClr val="FF0000"/>
                </a:solidFill>
              </a:rPr>
              <a:t>descent</a:t>
            </a:r>
            <a:endParaRPr kumimoji="1" lang="ja-JP" altLang="en-US" sz="2000" dirty="0">
              <a:solidFill>
                <a:srgbClr val="FF0000"/>
              </a:solidFill>
            </a:endParaRPr>
          </a:p>
        </p:txBody>
      </p:sp>
      <p:sp>
        <p:nvSpPr>
          <p:cNvPr id="26" name="テキスト ボックス 25">
            <a:extLst>
              <a:ext uri="{FF2B5EF4-FFF2-40B4-BE49-F238E27FC236}">
                <a16:creationId xmlns:a16="http://schemas.microsoft.com/office/drawing/2014/main" id="{5294F422-10BA-EFD5-8FEB-19DF9F876D62}"/>
              </a:ext>
            </a:extLst>
          </p:cNvPr>
          <p:cNvSpPr txBox="1"/>
          <p:nvPr/>
        </p:nvSpPr>
        <p:spPr>
          <a:xfrm>
            <a:off x="5644233" y="5368607"/>
            <a:ext cx="865173" cy="400110"/>
          </a:xfrm>
          <a:prstGeom prst="rect">
            <a:avLst/>
          </a:prstGeom>
          <a:noFill/>
        </p:spPr>
        <p:txBody>
          <a:bodyPr wrap="none" rtlCol="0">
            <a:spAutoFit/>
          </a:bodyPr>
          <a:lstStyle/>
          <a:p>
            <a:r>
              <a:rPr kumimoji="1" lang="en-US" altLang="ja-JP" sz="2000" dirty="0">
                <a:solidFill>
                  <a:srgbClr val="0070C0"/>
                </a:solidFill>
              </a:rPr>
              <a:t>ascent</a:t>
            </a:r>
            <a:endParaRPr kumimoji="1" lang="ja-JP" altLang="en-US" sz="2000" dirty="0">
              <a:solidFill>
                <a:srgbClr val="0070C0"/>
              </a:solidFill>
            </a:endParaRPr>
          </a:p>
        </p:txBody>
      </p:sp>
      <p:sp>
        <p:nvSpPr>
          <p:cNvPr id="28" name="テキスト ボックス 27">
            <a:extLst>
              <a:ext uri="{FF2B5EF4-FFF2-40B4-BE49-F238E27FC236}">
                <a16:creationId xmlns:a16="http://schemas.microsoft.com/office/drawing/2014/main" id="{FA8E3FAE-BF54-E1F8-9465-2902513C1F79}"/>
              </a:ext>
            </a:extLst>
          </p:cNvPr>
          <p:cNvSpPr txBox="1"/>
          <p:nvPr/>
        </p:nvSpPr>
        <p:spPr>
          <a:xfrm>
            <a:off x="9621288" y="5768717"/>
            <a:ext cx="2444776" cy="707886"/>
          </a:xfrm>
          <a:prstGeom prst="rect">
            <a:avLst/>
          </a:prstGeom>
          <a:solidFill>
            <a:schemeClr val="bg1"/>
          </a:solidFill>
          <a:ln>
            <a:solidFill>
              <a:schemeClr val="tx1"/>
            </a:solidFill>
          </a:ln>
        </p:spPr>
        <p:txBody>
          <a:bodyPr wrap="square" rtlCol="0">
            <a:spAutoFit/>
          </a:bodyPr>
          <a:lstStyle/>
          <a:p>
            <a:r>
              <a:rPr kumimoji="1" lang="en-US" altLang="ja-JP" sz="2000" dirty="0"/>
              <a:t>U200 (black contour)</a:t>
            </a:r>
          </a:p>
          <a:p>
            <a:r>
              <a:rPr kumimoji="1" lang="en-US" altLang="ja-JP" sz="2000" dirty="0">
                <a:solidFill>
                  <a:srgbClr val="9900FF"/>
                </a:solidFill>
              </a:rPr>
              <a:t> </a:t>
            </a:r>
            <a:r>
              <a:rPr lang="en-US" altLang="ja-JP" sz="2000" dirty="0">
                <a:solidFill>
                  <a:srgbClr val="9900FF"/>
                </a:solidFill>
              </a:rPr>
              <a:t>LCI (purple contour)</a:t>
            </a:r>
            <a:endParaRPr kumimoji="1" lang="ja-JP" altLang="en-US" sz="2000" dirty="0">
              <a:solidFill>
                <a:srgbClr val="9900FF"/>
              </a:solidFill>
            </a:endParaRPr>
          </a:p>
        </p:txBody>
      </p:sp>
      <p:sp>
        <p:nvSpPr>
          <p:cNvPr id="30" name="楕円 29">
            <a:extLst>
              <a:ext uri="{FF2B5EF4-FFF2-40B4-BE49-F238E27FC236}">
                <a16:creationId xmlns:a16="http://schemas.microsoft.com/office/drawing/2014/main" id="{5EEDFB9B-2C62-8C90-31A2-64A117D33AD6}"/>
              </a:ext>
            </a:extLst>
          </p:cNvPr>
          <p:cNvSpPr/>
          <p:nvPr/>
        </p:nvSpPr>
        <p:spPr>
          <a:xfrm rot="21370112">
            <a:off x="5669629" y="2119685"/>
            <a:ext cx="2119424" cy="830997"/>
          </a:xfrm>
          <a:prstGeom prst="ellipse">
            <a:avLst/>
          </a:prstGeom>
          <a:noFill/>
          <a:ln w="28575">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400" b="1" dirty="0">
                <a:ln>
                  <a:solidFill>
                    <a:schemeClr val="bg1"/>
                  </a:solidFill>
                </a:ln>
                <a:solidFill>
                  <a:srgbClr val="C00000"/>
                </a:solidFill>
              </a:rPr>
              <a:t>Forced ascent to the south of STJ</a:t>
            </a:r>
            <a:endParaRPr kumimoji="1" lang="ja-JP" altLang="en-US" sz="1400" b="1" dirty="0">
              <a:ln>
                <a:solidFill>
                  <a:schemeClr val="bg1"/>
                </a:solidFill>
              </a:ln>
              <a:solidFill>
                <a:srgbClr val="C00000"/>
              </a:solidFill>
            </a:endParaRPr>
          </a:p>
        </p:txBody>
      </p:sp>
      <p:sp>
        <p:nvSpPr>
          <p:cNvPr id="32" name="楕円 31">
            <a:extLst>
              <a:ext uri="{FF2B5EF4-FFF2-40B4-BE49-F238E27FC236}">
                <a16:creationId xmlns:a16="http://schemas.microsoft.com/office/drawing/2014/main" id="{B85738AF-245E-0B18-DD76-B4998BB08428}"/>
              </a:ext>
            </a:extLst>
          </p:cNvPr>
          <p:cNvSpPr/>
          <p:nvPr/>
        </p:nvSpPr>
        <p:spPr>
          <a:xfrm rot="21370112">
            <a:off x="9187021" y="2151689"/>
            <a:ext cx="2119424" cy="830997"/>
          </a:xfrm>
          <a:prstGeom prst="ellipse">
            <a:avLst/>
          </a:prstGeom>
          <a:noFill/>
          <a:ln w="28575">
            <a:solidFill>
              <a:srgbClr val="C0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a:ln>
                  <a:solidFill>
                    <a:schemeClr val="bg1"/>
                  </a:solidFill>
                </a:ln>
                <a:solidFill>
                  <a:srgbClr val="C00000"/>
                </a:solidFill>
              </a:rPr>
              <a:t>Moisten the mid-troposphere</a:t>
            </a:r>
            <a:endParaRPr kumimoji="1" lang="ja-JP" altLang="en-US" sz="1400" b="1" dirty="0">
              <a:ln>
                <a:solidFill>
                  <a:schemeClr val="bg1"/>
                </a:solidFill>
              </a:ln>
              <a:solidFill>
                <a:srgbClr val="C00000"/>
              </a:solidFill>
            </a:endParaRPr>
          </a:p>
        </p:txBody>
      </p:sp>
      <p:sp>
        <p:nvSpPr>
          <p:cNvPr id="33" name="テキスト ボックス 32">
            <a:extLst>
              <a:ext uri="{FF2B5EF4-FFF2-40B4-BE49-F238E27FC236}">
                <a16:creationId xmlns:a16="http://schemas.microsoft.com/office/drawing/2014/main" id="{91BA0E43-0F24-063E-2AEC-289B4B116D70}"/>
              </a:ext>
            </a:extLst>
          </p:cNvPr>
          <p:cNvSpPr txBox="1"/>
          <p:nvPr/>
        </p:nvSpPr>
        <p:spPr>
          <a:xfrm>
            <a:off x="21334" y="5757458"/>
            <a:ext cx="6587121" cy="1015663"/>
          </a:xfrm>
          <a:prstGeom prst="rect">
            <a:avLst/>
          </a:prstGeom>
          <a:noFill/>
        </p:spPr>
        <p:txBody>
          <a:bodyPr wrap="square" rtlCol="0">
            <a:spAutoFit/>
          </a:bodyPr>
          <a:lstStyle/>
          <a:p>
            <a:r>
              <a:rPr kumimoji="1" lang="en-US" altLang="ja-JP" sz="2000" dirty="0">
                <a:solidFill>
                  <a:srgbClr val="FF00FF"/>
                </a:solidFill>
              </a:rPr>
              <a:t>The STJ plays a role in moistening the mid-troposphere </a:t>
            </a:r>
            <a:br>
              <a:rPr kumimoji="1" lang="en-US" altLang="ja-JP" sz="2000" dirty="0">
                <a:solidFill>
                  <a:srgbClr val="FF00FF"/>
                </a:solidFill>
              </a:rPr>
            </a:br>
            <a:r>
              <a:rPr kumimoji="1" lang="en-US" altLang="ja-JP" sz="2000" dirty="0">
                <a:solidFill>
                  <a:srgbClr val="FF00FF"/>
                </a:solidFill>
              </a:rPr>
              <a:t>owing to dynamically-forced ascent to the south of the STJ, producing environments favorable for organized precipitation.</a:t>
            </a:r>
            <a:endParaRPr kumimoji="1" lang="ja-JP" altLang="en-US" sz="2000" dirty="0">
              <a:solidFill>
                <a:srgbClr val="FF00FF"/>
              </a:solidFill>
            </a:endParaRPr>
          </a:p>
        </p:txBody>
      </p:sp>
      <p:grpSp>
        <p:nvGrpSpPr>
          <p:cNvPr id="35" name="グループ化 34">
            <a:extLst>
              <a:ext uri="{FF2B5EF4-FFF2-40B4-BE49-F238E27FC236}">
                <a16:creationId xmlns:a16="http://schemas.microsoft.com/office/drawing/2014/main" id="{D1C6F7DE-2951-2F7E-9DC0-1277E0A1BE91}"/>
              </a:ext>
            </a:extLst>
          </p:cNvPr>
          <p:cNvGrpSpPr/>
          <p:nvPr/>
        </p:nvGrpSpPr>
        <p:grpSpPr>
          <a:xfrm>
            <a:off x="4492827" y="1642208"/>
            <a:ext cx="1133178" cy="1182040"/>
            <a:chOff x="4492827" y="1642208"/>
            <a:chExt cx="1133178" cy="1182040"/>
          </a:xfrm>
        </p:grpSpPr>
        <p:sp>
          <p:nvSpPr>
            <p:cNvPr id="29" name="矢印: 左 28">
              <a:extLst>
                <a:ext uri="{FF2B5EF4-FFF2-40B4-BE49-F238E27FC236}">
                  <a16:creationId xmlns:a16="http://schemas.microsoft.com/office/drawing/2014/main" id="{C96339C1-48E2-62C1-94D4-8AFAB0102CC6}"/>
                </a:ext>
              </a:extLst>
            </p:cNvPr>
            <p:cNvSpPr/>
            <p:nvPr/>
          </p:nvSpPr>
          <p:spPr>
            <a:xfrm>
              <a:off x="4684033" y="2116363"/>
              <a:ext cx="440302" cy="707885"/>
            </a:xfrm>
            <a:prstGeom prst="lef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496925F9-ED34-F8EB-26E3-CF8C37CE79DD}"/>
                </a:ext>
              </a:extLst>
            </p:cNvPr>
            <p:cNvSpPr txBox="1"/>
            <p:nvPr/>
          </p:nvSpPr>
          <p:spPr>
            <a:xfrm>
              <a:off x="4492827" y="1642208"/>
              <a:ext cx="1133178" cy="523220"/>
            </a:xfrm>
            <a:prstGeom prst="rect">
              <a:avLst/>
            </a:prstGeom>
            <a:noFill/>
          </p:spPr>
          <p:txBody>
            <a:bodyPr wrap="square" rtlCol="0">
              <a:spAutoFit/>
            </a:bodyPr>
            <a:lstStyle/>
            <a:p>
              <a:r>
                <a:rPr kumimoji="1" lang="en-US" altLang="ja-JP" sz="1400" dirty="0">
                  <a:solidFill>
                    <a:srgbClr val="C00000"/>
                  </a:solidFill>
                </a:rPr>
                <a:t>Promote organization</a:t>
              </a:r>
              <a:endParaRPr kumimoji="1" lang="ja-JP" altLang="en-US" sz="1400" dirty="0">
                <a:solidFill>
                  <a:srgbClr val="C00000"/>
                </a:solidFill>
              </a:endParaRPr>
            </a:p>
          </p:txBody>
        </p:sp>
      </p:grpSp>
      <p:sp>
        <p:nvSpPr>
          <p:cNvPr id="34" name="矢印: 左 33">
            <a:extLst>
              <a:ext uri="{FF2B5EF4-FFF2-40B4-BE49-F238E27FC236}">
                <a16:creationId xmlns:a16="http://schemas.microsoft.com/office/drawing/2014/main" id="{AC2BCB78-7FB8-298A-BBB3-3A83D6CA16CB}"/>
              </a:ext>
            </a:extLst>
          </p:cNvPr>
          <p:cNvSpPr/>
          <p:nvPr/>
        </p:nvSpPr>
        <p:spPr>
          <a:xfrm>
            <a:off x="4674012" y="3930766"/>
            <a:ext cx="440302" cy="707885"/>
          </a:xfrm>
          <a:prstGeom prst="leftArrow">
            <a:avLst/>
          </a:prstGeom>
          <a:noFill/>
          <a:ln w="3175">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EBCC0F2D-367B-EC95-D8A0-A82FB761DFA6}"/>
              </a:ext>
            </a:extLst>
          </p:cNvPr>
          <p:cNvSpPr txBox="1"/>
          <p:nvPr/>
        </p:nvSpPr>
        <p:spPr>
          <a:xfrm>
            <a:off x="9735685" y="542373"/>
            <a:ext cx="2456315" cy="646331"/>
          </a:xfrm>
          <a:prstGeom prst="rect">
            <a:avLst/>
          </a:prstGeom>
          <a:noFill/>
        </p:spPr>
        <p:txBody>
          <a:bodyPr wrap="square">
            <a:spAutoFit/>
          </a:bodyPr>
          <a:lstStyle/>
          <a:p>
            <a:pPr algn="ctr"/>
            <a:r>
              <a:rPr kumimoji="1" lang="en-US" altLang="ja-JP" b="0" i="0" u="none" strike="noStrike" kern="1200" cap="none" spc="0" normalizeH="0" baseline="0" noProof="0" dirty="0">
                <a:ln>
                  <a:noFill/>
                </a:ln>
                <a:solidFill>
                  <a:schemeClr val="accent6">
                    <a:lumMod val="75000"/>
                  </a:schemeClr>
                </a:solidFill>
                <a:effectLst/>
                <a:uLnTx/>
                <a:uFillTx/>
                <a:ea typeface="Meiryo UI" panose="020B0604030504040204" pitchFamily="50" charset="-128"/>
                <a:cs typeface="+mn-cs"/>
              </a:rPr>
              <a:t>TRMM PR</a:t>
            </a:r>
          </a:p>
          <a:p>
            <a:pPr algn="ctr"/>
            <a:r>
              <a:rPr lang="en-US" altLang="ja-JP" dirty="0">
                <a:solidFill>
                  <a:schemeClr val="accent6">
                    <a:lumMod val="75000"/>
                  </a:schemeClr>
                </a:solidFill>
                <a:ea typeface="Meiryo UI" panose="020B0604030504040204" pitchFamily="50" charset="-128"/>
              </a:rPr>
              <a:t>June</a:t>
            </a:r>
            <a:r>
              <a:rPr kumimoji="1" lang="en-US" altLang="ja-JP" b="0" i="0" u="none" strike="noStrike" kern="1200" cap="none" spc="0" normalizeH="0" baseline="0" noProof="0" dirty="0">
                <a:ln>
                  <a:noFill/>
                </a:ln>
                <a:solidFill>
                  <a:schemeClr val="accent6">
                    <a:lumMod val="75000"/>
                  </a:schemeClr>
                </a:solidFill>
                <a:effectLst/>
                <a:uLnTx/>
                <a:uFillTx/>
                <a:ea typeface="Meiryo UI" panose="020B0604030504040204" pitchFamily="50" charset="-128"/>
                <a:cs typeface="+mn-cs"/>
              </a:rPr>
              <a:t>-July (</a:t>
            </a:r>
            <a:r>
              <a:rPr lang="en-US" altLang="ja-JP" dirty="0">
                <a:solidFill>
                  <a:schemeClr val="accent6">
                    <a:lumMod val="75000"/>
                  </a:schemeClr>
                </a:solidFill>
                <a:ea typeface="Meiryo UI" panose="020B0604030504040204" pitchFamily="50" charset="-128"/>
              </a:rPr>
              <a:t>2002</a:t>
            </a:r>
            <a:r>
              <a:rPr kumimoji="1" lang="en-US" altLang="ja-JP" b="0" i="0" u="none" strike="noStrike" kern="1200" cap="none" spc="0" normalizeH="0" baseline="0" noProof="0" dirty="0">
                <a:ln>
                  <a:noFill/>
                </a:ln>
                <a:solidFill>
                  <a:schemeClr val="accent6">
                    <a:lumMod val="75000"/>
                  </a:schemeClr>
                </a:solidFill>
                <a:effectLst/>
                <a:uLnTx/>
                <a:uFillTx/>
                <a:ea typeface="Meiryo UI" panose="020B0604030504040204" pitchFamily="50" charset="-128"/>
                <a:cs typeface="+mn-cs"/>
              </a:rPr>
              <a:t>-2014)</a:t>
            </a:r>
            <a:endParaRPr lang="ja-JP" altLang="en-US" dirty="0">
              <a:solidFill>
                <a:schemeClr val="accent6">
                  <a:lumMod val="75000"/>
                </a:schemeClr>
              </a:solidFill>
            </a:endParaRPr>
          </a:p>
        </p:txBody>
      </p:sp>
    </p:spTree>
    <p:extLst>
      <p:ext uri="{BB962C8B-B14F-4D97-AF65-F5344CB8AC3E}">
        <p14:creationId xmlns:p14="http://schemas.microsoft.com/office/powerpoint/2010/main" val="2544346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2" grpId="0" animBg="1"/>
      <p:bldP spid="3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BB3A97-B52B-0F00-AA00-994C9ED6F66F}"/>
              </a:ext>
            </a:extLst>
          </p:cNvPr>
          <p:cNvSpPr>
            <a:spLocks noGrp="1"/>
          </p:cNvSpPr>
          <p:nvPr>
            <p:ph type="title"/>
          </p:nvPr>
        </p:nvSpPr>
        <p:spPr/>
        <p:txBody>
          <a:bodyPr/>
          <a:lstStyle/>
          <a:p>
            <a:r>
              <a:rPr kumimoji="1" lang="en-US" altLang="ja-JP" b="1" dirty="0">
                <a:solidFill>
                  <a:srgbClr val="3333CC"/>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Outline</a:t>
            </a:r>
            <a:endParaRPr kumimoji="1" lang="ja-JP" altLang="en-US" b="1" dirty="0">
              <a:solidFill>
                <a:srgbClr val="3333CC"/>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 name="コンテンツ プレースホルダー 2">
            <a:extLst>
              <a:ext uri="{FF2B5EF4-FFF2-40B4-BE49-F238E27FC236}">
                <a16:creationId xmlns:a16="http://schemas.microsoft.com/office/drawing/2014/main" id="{E7EFFA66-56FC-CCAA-AC11-3AF674E26C65}"/>
              </a:ext>
            </a:extLst>
          </p:cNvPr>
          <p:cNvSpPr>
            <a:spLocks noGrp="1"/>
          </p:cNvSpPr>
          <p:nvPr>
            <p:ph idx="1"/>
          </p:nvPr>
        </p:nvSpPr>
        <p:spPr/>
        <p:txBody>
          <a:bodyPr>
            <a:normAutofit/>
          </a:bodyPr>
          <a:lstStyle/>
          <a:p>
            <a:pPr marL="0" indent="0">
              <a:buNone/>
            </a:pPr>
            <a:r>
              <a:rPr kumimoji="1" lang="en-US" altLang="ja-JP" dirty="0">
                <a:latin typeface="Calibri" panose="020F0502020204030204" pitchFamily="34" charset="0"/>
                <a:ea typeface="Calibri" panose="020F0502020204030204" pitchFamily="34" charset="0"/>
                <a:cs typeface="Calibri" panose="020F0502020204030204" pitchFamily="34" charset="0"/>
              </a:rPr>
              <a:t>1. Introduction of GPM &amp; TRMM</a:t>
            </a:r>
          </a:p>
          <a:p>
            <a:pPr marL="0" indent="0">
              <a:buNone/>
            </a:pPr>
            <a:r>
              <a:rPr kumimoji="1" lang="en-US" altLang="ja-JP" dirty="0">
                <a:latin typeface="Calibri" panose="020F0502020204030204" pitchFamily="34" charset="0"/>
                <a:ea typeface="Calibri" panose="020F0502020204030204" pitchFamily="34" charset="0"/>
                <a:cs typeface="Calibri" panose="020F0502020204030204" pitchFamily="34" charset="0"/>
              </a:rPr>
              <a:t>2. </a:t>
            </a:r>
            <a:r>
              <a:rPr lang="en-US" altLang="ja-JP" dirty="0">
                <a:latin typeface="Calibri" panose="020F0502020204030204" pitchFamily="34" charset="0"/>
                <a:ea typeface="Calibri" panose="020F0502020204030204" pitchFamily="34" charset="0"/>
                <a:cs typeface="Calibri" panose="020F0502020204030204" pitchFamily="34" charset="0"/>
              </a:rPr>
              <a:t>B</a:t>
            </a:r>
            <a:r>
              <a:rPr kumimoji="1" lang="en-US" altLang="ja-JP" dirty="0">
                <a:latin typeface="Calibri" panose="020F0502020204030204" pitchFamily="34" charset="0"/>
                <a:ea typeface="Calibri" panose="020F0502020204030204" pitchFamily="34" charset="0"/>
                <a:cs typeface="Calibri" panose="020F0502020204030204" pitchFamily="34" charset="0"/>
              </a:rPr>
              <a:t>ackgrounds on radar observation and mesoscale </a:t>
            </a:r>
            <a:r>
              <a:rPr lang="en-US" altLang="ja-JP" dirty="0">
                <a:latin typeface="Calibri" panose="020F0502020204030204" pitchFamily="34" charset="0"/>
                <a:ea typeface="Calibri" panose="020F0502020204030204" pitchFamily="34" charset="0"/>
                <a:cs typeface="Calibri" panose="020F0502020204030204" pitchFamily="34" charset="0"/>
              </a:rPr>
              <a:t>organized </a:t>
            </a:r>
            <a:r>
              <a:rPr kumimoji="1" lang="en-US" altLang="ja-JP" dirty="0">
                <a:latin typeface="Calibri" panose="020F0502020204030204" pitchFamily="34" charset="0"/>
                <a:ea typeface="Calibri" panose="020F0502020204030204" pitchFamily="34" charset="0"/>
                <a:cs typeface="Calibri" panose="020F0502020204030204" pitchFamily="34" charset="0"/>
              </a:rPr>
              <a:t>systems</a:t>
            </a:r>
          </a:p>
          <a:p>
            <a:pPr marL="0" indent="0">
              <a:buNone/>
            </a:pPr>
            <a:r>
              <a:rPr lang="en-US" altLang="ja-JP" dirty="0">
                <a:latin typeface="Calibri" panose="020F0502020204030204" pitchFamily="34" charset="0"/>
                <a:ea typeface="Calibri" panose="020F0502020204030204" pitchFamily="34" charset="0"/>
                <a:cs typeface="Calibri" panose="020F0502020204030204" pitchFamily="34" charset="0"/>
              </a:rPr>
              <a:t>3. Precipitation systems over East Asia in early summer </a:t>
            </a:r>
          </a:p>
          <a:p>
            <a:pPr marL="457200" lvl="1" indent="0">
              <a:buNone/>
            </a:pPr>
            <a:r>
              <a:rPr lang="en-US" altLang="ja-JP" dirty="0">
                <a:latin typeface="Calibri" panose="020F0502020204030204" pitchFamily="34" charset="0"/>
                <a:ea typeface="Calibri" panose="020F0502020204030204" pitchFamily="34" charset="0"/>
                <a:cs typeface="Calibri" panose="020F0502020204030204" pitchFamily="34" charset="0"/>
              </a:rPr>
              <a:t>3-1 Statistical analyses</a:t>
            </a:r>
          </a:p>
          <a:p>
            <a:pPr marL="457200" lvl="1" indent="0">
              <a:buNone/>
            </a:pPr>
            <a:r>
              <a:rPr lang="en-US" altLang="ja-JP" dirty="0">
                <a:latin typeface="Calibri" panose="020F0502020204030204" pitchFamily="34" charset="0"/>
                <a:ea typeface="Calibri" panose="020F0502020204030204" pitchFamily="34" charset="0"/>
                <a:cs typeface="Calibri" panose="020F0502020204030204" pitchFamily="34" charset="0"/>
              </a:rPr>
              <a:t>3-2 A case study on an organized precipitation system</a:t>
            </a:r>
          </a:p>
          <a:p>
            <a:pPr marL="0" indent="0">
              <a:buNone/>
            </a:pPr>
            <a:r>
              <a:rPr lang="en-US" altLang="ja-JP" dirty="0">
                <a:latin typeface="Calibri" panose="020F0502020204030204" pitchFamily="34" charset="0"/>
                <a:ea typeface="Calibri" panose="020F0502020204030204" pitchFamily="34" charset="0"/>
                <a:cs typeface="Calibri" panose="020F0502020204030204" pitchFamily="34" charset="0"/>
              </a:rPr>
              <a:t>4. Precipitation systems with quasi-stationary convective bands (QSCBs) </a:t>
            </a:r>
            <a:br>
              <a:rPr lang="en-US" altLang="ja-JP" dirty="0">
                <a:latin typeface="Calibri" panose="020F0502020204030204" pitchFamily="34" charset="0"/>
                <a:ea typeface="Calibri" panose="020F0502020204030204" pitchFamily="34" charset="0"/>
                <a:cs typeface="Calibri" panose="020F0502020204030204" pitchFamily="34" charset="0"/>
              </a:rPr>
            </a:br>
            <a:r>
              <a:rPr lang="en-US" altLang="ja-JP" dirty="0">
                <a:latin typeface="Calibri" panose="020F0502020204030204" pitchFamily="34" charset="0"/>
                <a:ea typeface="Calibri" panose="020F0502020204030204" pitchFamily="34" charset="0"/>
                <a:cs typeface="Calibri" panose="020F0502020204030204" pitchFamily="34" charset="0"/>
              </a:rPr>
              <a:t>     around Japan in the warm season</a:t>
            </a:r>
          </a:p>
          <a:p>
            <a:pPr marL="0" indent="0">
              <a:buNone/>
            </a:pPr>
            <a:r>
              <a:rPr lang="en-US" altLang="ja-JP" dirty="0">
                <a:latin typeface="Calibri" panose="020F0502020204030204" pitchFamily="34" charset="0"/>
                <a:ea typeface="Calibri" panose="020F0502020204030204" pitchFamily="34" charset="0"/>
                <a:cs typeface="Calibri" panose="020F0502020204030204" pitchFamily="34" charset="0"/>
              </a:rPr>
              <a:t>5. Summary</a:t>
            </a:r>
            <a:endParaRPr kumimoji="1" lang="ja-JP"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54312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6D15EF-0C23-CDA2-74D2-726D664144A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3A90F19-E5C3-F6E9-5C4A-D20CFAFA0E96}"/>
              </a:ext>
            </a:extLst>
          </p:cNvPr>
          <p:cNvSpPr>
            <a:spLocks noGrp="1"/>
          </p:cNvSpPr>
          <p:nvPr>
            <p:ph type="title"/>
          </p:nvPr>
        </p:nvSpPr>
        <p:spPr/>
        <p:txBody>
          <a:bodyPr/>
          <a:lstStyle/>
          <a:p>
            <a:r>
              <a:rPr lang="en-US" altLang="ja-JP" dirty="0"/>
              <a:t>3-2</a:t>
            </a:r>
            <a:r>
              <a:rPr kumimoji="1" lang="en-US" altLang="ja-JP" dirty="0"/>
              <a:t>. A case study on </a:t>
            </a:r>
            <a:r>
              <a:rPr lang="en-US" altLang="ja-JP" dirty="0"/>
              <a:t>an </a:t>
            </a:r>
            <a:r>
              <a:rPr kumimoji="1" lang="en-US" altLang="ja-JP" dirty="0"/>
              <a:t>organized precipitation system</a:t>
            </a:r>
            <a:endParaRPr kumimoji="1" lang="ja-JP" altLang="en-US" dirty="0"/>
          </a:p>
        </p:txBody>
      </p:sp>
      <p:sp>
        <p:nvSpPr>
          <p:cNvPr id="3" name="テキスト プレースホルダー 2">
            <a:extLst>
              <a:ext uri="{FF2B5EF4-FFF2-40B4-BE49-F238E27FC236}">
                <a16:creationId xmlns:a16="http://schemas.microsoft.com/office/drawing/2014/main" id="{AA3D515C-D192-9AD0-B4AE-6D614038349B}"/>
              </a:ext>
            </a:extLst>
          </p:cNvPr>
          <p:cNvSpPr>
            <a:spLocks noGrp="1"/>
          </p:cNvSpPr>
          <p:nvPr>
            <p:ph type="body" idx="1"/>
          </p:nvPr>
        </p:nvSpPr>
        <p:spPr/>
        <p:txBody>
          <a:bodyPr>
            <a:normAutofit lnSpcReduction="10000"/>
          </a:bodyPr>
          <a:lstStyle/>
          <a:p>
            <a:pPr marL="342900" indent="-342900">
              <a:buFont typeface="Arial" panose="020B0604020202020204" pitchFamily="34" charset="0"/>
              <a:buChar char="•"/>
            </a:pPr>
            <a:r>
              <a:rPr kumimoji="1" lang="en-US" altLang="ja-JP" dirty="0">
                <a:latin typeface="Calibri" panose="020F0502020204030204" pitchFamily="34" charset="0"/>
                <a:ea typeface="Calibri" panose="020F0502020204030204" pitchFamily="34" charset="0"/>
                <a:cs typeface="Calibri" panose="020F0502020204030204" pitchFamily="34" charset="0"/>
              </a:rPr>
              <a:t>“The heavy rainfall event in July 2018” occurred over a wide area of Japan during July 5-8, 2018, causing tremendous damages across several regions.</a:t>
            </a:r>
          </a:p>
          <a:p>
            <a:pPr marL="342900" indent="-342900">
              <a:buFont typeface="Arial" panose="020B0604020202020204" pitchFamily="34" charset="0"/>
              <a:buChar char="•"/>
            </a:pPr>
            <a:r>
              <a:rPr kumimoji="1" lang="en-US" altLang="ja-JP" dirty="0">
                <a:latin typeface="Calibri" panose="020F0502020204030204" pitchFamily="34" charset="0"/>
                <a:ea typeface="Calibri" panose="020F0502020204030204" pitchFamily="34" charset="0"/>
                <a:cs typeface="Calibri" panose="020F0502020204030204" pitchFamily="34" charset="0"/>
              </a:rPr>
              <a:t>What kind of precipitation system brought such heavy rainfall and how the system was maintained?</a:t>
            </a:r>
          </a:p>
        </p:txBody>
      </p:sp>
      <p:sp>
        <p:nvSpPr>
          <p:cNvPr id="4" name="スライド番号プレースホルダー 3">
            <a:extLst>
              <a:ext uri="{FF2B5EF4-FFF2-40B4-BE49-F238E27FC236}">
                <a16:creationId xmlns:a16="http://schemas.microsoft.com/office/drawing/2014/main" id="{8283BC63-5853-AFAC-A6E9-D46BAF6EF1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FC4544-5710-4D77-B926-0B4D2C9DC840}" type="slidenum">
              <a:rPr kumimoji="1" lang="ja-JP" altLang="en-US" sz="1200" b="0" i="0" u="none" strike="noStrike" kern="1200" cap="none" spc="0" normalizeH="0" baseline="0" noProof="0" smtClean="0">
                <a:ln>
                  <a:noFill/>
                </a:ln>
                <a:solidFill>
                  <a:prstClr val="black">
                    <a:tint val="75000"/>
                  </a:prstClr>
                </a:solidFill>
                <a:effectLst/>
                <a:uLnTx/>
                <a:uFillTx/>
                <a:latin typeface="Arial" panose="020B060402020202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1" lang="ja-JP" altLang="en-US" sz="1200" b="0" i="0" u="none" strike="noStrike" kern="1200" cap="none" spc="0" normalizeH="0" baseline="0" noProof="0">
              <a:ln>
                <a:noFill/>
              </a:ln>
              <a:solidFill>
                <a:prstClr val="black">
                  <a:tint val="75000"/>
                </a:prstClr>
              </a:solidFill>
              <a:effectLst/>
              <a:uLnTx/>
              <a:uFillTx/>
              <a:latin typeface="Arial" panose="020B0604020202020204"/>
              <a:ea typeface="ＭＳ Ｐゴシック" panose="020B0600070205080204" pitchFamily="50" charset="-128"/>
              <a:cs typeface="+mn-cs"/>
            </a:endParaRPr>
          </a:p>
        </p:txBody>
      </p:sp>
    </p:spTree>
    <p:extLst>
      <p:ext uri="{BB962C8B-B14F-4D97-AF65-F5344CB8AC3E}">
        <p14:creationId xmlns:p14="http://schemas.microsoft.com/office/powerpoint/2010/main" val="1949585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F51485-A985-9763-D665-D3473D4ECB4D}"/>
              </a:ext>
            </a:extLst>
          </p:cNvPr>
          <p:cNvSpPr>
            <a:spLocks noGrp="1"/>
          </p:cNvSpPr>
          <p:nvPr>
            <p:ph type="title"/>
          </p:nvPr>
        </p:nvSpPr>
        <p:spPr/>
        <p:txBody>
          <a:bodyPr>
            <a:normAutofit/>
          </a:bodyPr>
          <a:lstStyle/>
          <a:p>
            <a:r>
              <a:rPr kumimoji="1" lang="en-US" altLang="ja-JP" sz="2800" dirty="0"/>
              <a:t>  A stagnant upper-tropospheric trough</a:t>
            </a:r>
            <a:r>
              <a:rPr lang="ja-JP" altLang="en-US" sz="2800" dirty="0"/>
              <a:t> </a:t>
            </a:r>
            <a:r>
              <a:rPr lang="en-US" altLang="ja-JP" sz="2800" dirty="0"/>
              <a:t>over</a:t>
            </a:r>
            <a:r>
              <a:rPr lang="ja-JP" altLang="en-US" sz="2800" dirty="0"/>
              <a:t> </a:t>
            </a:r>
            <a:r>
              <a:rPr lang="en-US" altLang="ja-JP" sz="2800" dirty="0"/>
              <a:t>Korean</a:t>
            </a:r>
            <a:r>
              <a:rPr lang="ja-JP" altLang="en-US" sz="2800" dirty="0"/>
              <a:t> </a:t>
            </a:r>
            <a:r>
              <a:rPr lang="en-US" altLang="ja-JP" sz="2800" dirty="0"/>
              <a:t>Peninsula</a:t>
            </a:r>
            <a:endParaRPr kumimoji="1" lang="ja-JP" altLang="en-US" sz="2800" dirty="0"/>
          </a:p>
        </p:txBody>
      </p:sp>
      <p:sp>
        <p:nvSpPr>
          <p:cNvPr id="3" name="スライド番号プレースホルダー 2">
            <a:extLst>
              <a:ext uri="{FF2B5EF4-FFF2-40B4-BE49-F238E27FC236}">
                <a16:creationId xmlns:a16="http://schemas.microsoft.com/office/drawing/2014/main" id="{959C4778-7687-D8F6-DC83-93BB40033F1F}"/>
              </a:ext>
            </a:extLst>
          </p:cNvPr>
          <p:cNvSpPr>
            <a:spLocks noGrp="1"/>
          </p:cNvSpPr>
          <p:nvPr>
            <p:ph type="sldNum" sz="quarter" idx="12"/>
          </p:nvPr>
        </p:nvSpPr>
        <p:spPr/>
        <p:txBody>
          <a:bodyPr/>
          <a:lstStyle/>
          <a:p>
            <a:fld id="{46E100B3-9BC0-419A-B016-C0EDA7D3E2A7}" type="slidenum">
              <a:rPr kumimoji="1" lang="ja-JP" altLang="en-US" smtClean="0"/>
              <a:t>21</a:t>
            </a:fld>
            <a:endParaRPr kumimoji="1" lang="ja-JP" altLang="en-US"/>
          </a:p>
        </p:txBody>
      </p:sp>
      <p:pic>
        <p:nvPicPr>
          <p:cNvPr id="5" name="Picture 6">
            <a:extLst>
              <a:ext uri="{FF2B5EF4-FFF2-40B4-BE49-F238E27FC236}">
                <a16:creationId xmlns:a16="http://schemas.microsoft.com/office/drawing/2014/main" id="{62883D56-AB04-A6C5-87B0-2D6057B1ED6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321" b="50000"/>
          <a:stretch/>
        </p:blipFill>
        <p:spPr bwMode="auto">
          <a:xfrm>
            <a:off x="5572125" y="1688538"/>
            <a:ext cx="6524999" cy="3826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6">
            <a:extLst>
              <a:ext uri="{FF2B5EF4-FFF2-40B4-BE49-F238E27FC236}">
                <a16:creationId xmlns:a16="http://schemas.microsoft.com/office/drawing/2014/main" id="{9FCB427F-3101-688E-2F7A-BBB1C2F5B0E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55" r="25347"/>
          <a:stretch/>
        </p:blipFill>
        <p:spPr bwMode="auto">
          <a:xfrm>
            <a:off x="450453" y="1557901"/>
            <a:ext cx="4611146" cy="3660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テキスト ボックス 6">
            <a:extLst>
              <a:ext uri="{FF2B5EF4-FFF2-40B4-BE49-F238E27FC236}">
                <a16:creationId xmlns:a16="http://schemas.microsoft.com/office/drawing/2014/main" id="{57ED8CC9-D9BD-717F-171E-090AE280A2BB}"/>
              </a:ext>
            </a:extLst>
          </p:cNvPr>
          <p:cNvSpPr txBox="1"/>
          <p:nvPr/>
        </p:nvSpPr>
        <p:spPr>
          <a:xfrm>
            <a:off x="1709777" y="1250766"/>
            <a:ext cx="2157194" cy="307135"/>
          </a:xfrm>
          <a:prstGeom prst="rect">
            <a:avLst/>
          </a:prstGeom>
          <a:noFill/>
        </p:spPr>
        <p:txBody>
          <a:bodyPr wrap="none" rtlCol="0">
            <a:spAutoFit/>
          </a:bodyPr>
          <a:lstStyle/>
          <a:p>
            <a:pPr algn="ctr">
              <a:lnSpc>
                <a:spcPts val="1600"/>
              </a:lnSpc>
            </a:pPr>
            <a:r>
              <a:rPr lang="en-US" altLang="ja-JP" dirty="0">
                <a:solidFill>
                  <a:prstClr val="black"/>
                </a:solidFill>
                <a:latin typeface="Calibri"/>
                <a:ea typeface="ＭＳ Ｐゴシック" panose="020B0600070205080204" pitchFamily="50" charset="-128"/>
              </a:rPr>
              <a:t>Water vapor imagery</a:t>
            </a:r>
          </a:p>
        </p:txBody>
      </p:sp>
      <p:sp>
        <p:nvSpPr>
          <p:cNvPr id="8" name="テキスト ボックス 7">
            <a:extLst>
              <a:ext uri="{FF2B5EF4-FFF2-40B4-BE49-F238E27FC236}">
                <a16:creationId xmlns:a16="http://schemas.microsoft.com/office/drawing/2014/main" id="{617B6FB2-E5DF-4248-C7D5-165A2B1C5A90}"/>
              </a:ext>
            </a:extLst>
          </p:cNvPr>
          <p:cNvSpPr txBox="1"/>
          <p:nvPr/>
        </p:nvSpPr>
        <p:spPr>
          <a:xfrm>
            <a:off x="6008370" y="1064372"/>
            <a:ext cx="6305550" cy="646331"/>
          </a:xfrm>
          <a:prstGeom prst="rect">
            <a:avLst/>
          </a:prstGeom>
          <a:noFill/>
          <a:ln>
            <a:noFill/>
          </a:ln>
        </p:spPr>
        <p:txBody>
          <a:bodyPr wrap="square" rtlCol="0">
            <a:spAutoFit/>
          </a:bodyPr>
          <a:lstStyle/>
          <a:p>
            <a:r>
              <a:rPr lang="en-US" altLang="ja-JP" dirty="0" err="1">
                <a:solidFill>
                  <a:prstClr val="black"/>
                </a:solidFill>
                <a:latin typeface="Calibri"/>
                <a:ea typeface="ＭＳ Ｐゴシック" panose="020B0600070205080204" pitchFamily="50" charset="-128"/>
              </a:rPr>
              <a:t>GSMaP</a:t>
            </a:r>
            <a:r>
              <a:rPr lang="en-US" altLang="ja-JP" dirty="0">
                <a:solidFill>
                  <a:prstClr val="black"/>
                </a:solidFill>
                <a:latin typeface="Calibri"/>
                <a:ea typeface="ＭＳ Ｐゴシック" panose="020B0600070205080204" pitchFamily="50" charset="-128"/>
              </a:rPr>
              <a:t> Rainfall (shades) </a:t>
            </a:r>
          </a:p>
          <a:p>
            <a:r>
              <a:rPr lang="en-US" altLang="ja-JP" dirty="0">
                <a:solidFill>
                  <a:prstClr val="black"/>
                </a:solidFill>
                <a:latin typeface="Calibri"/>
                <a:ea typeface="ＭＳ Ｐゴシック" panose="020B0600070205080204" pitchFamily="50" charset="-128"/>
              </a:rPr>
              <a:t>JRA55 PV@350K (black contour), </a:t>
            </a:r>
            <a:r>
              <a:rPr lang="en-US" altLang="ja-JP" dirty="0">
                <a:solidFill>
                  <a:srgbClr val="FF0000"/>
                </a:solidFill>
                <a:latin typeface="Calibri"/>
                <a:ea typeface="ＭＳ Ｐゴシック" panose="020B0600070205080204" pitchFamily="50" charset="-128"/>
              </a:rPr>
              <a:t>precipitable water (red contour)</a:t>
            </a:r>
            <a:endParaRPr lang="ja-JP" altLang="en-US" dirty="0">
              <a:solidFill>
                <a:srgbClr val="FF0000"/>
              </a:solidFill>
              <a:latin typeface="Calibri"/>
              <a:ea typeface="ＭＳ Ｐゴシック" panose="020B0600070205080204" pitchFamily="50" charset="-128"/>
            </a:endParaRPr>
          </a:p>
        </p:txBody>
      </p:sp>
      <p:sp>
        <p:nvSpPr>
          <p:cNvPr id="9" name="正方形/長方形 8">
            <a:extLst>
              <a:ext uri="{FF2B5EF4-FFF2-40B4-BE49-F238E27FC236}">
                <a16:creationId xmlns:a16="http://schemas.microsoft.com/office/drawing/2014/main" id="{344ABD12-A30D-5CE2-AB09-53D3BA6AF319}"/>
              </a:ext>
            </a:extLst>
          </p:cNvPr>
          <p:cNvSpPr/>
          <p:nvPr/>
        </p:nvSpPr>
        <p:spPr>
          <a:xfrm>
            <a:off x="3359338" y="5218113"/>
            <a:ext cx="1702261" cy="300339"/>
          </a:xfrm>
          <a:prstGeom prst="rect">
            <a:avLst/>
          </a:prstGeom>
        </p:spPr>
        <p:txBody>
          <a:bodyPr wrap="none">
            <a:spAutoFit/>
          </a:bodyPr>
          <a:lstStyle/>
          <a:p>
            <a:pPr algn="ctr">
              <a:lnSpc>
                <a:spcPts val="1600"/>
              </a:lnSpc>
            </a:pPr>
            <a:r>
              <a:rPr lang="en-US" altLang="ja-JP" sz="1600" dirty="0">
                <a:solidFill>
                  <a:prstClr val="black"/>
                </a:solidFill>
                <a:latin typeface="Calibri"/>
                <a:ea typeface="ＭＳ Ｐゴシック" panose="020B0600070205080204" pitchFamily="50" charset="-128"/>
              </a:rPr>
              <a:t>(provided by JMA)</a:t>
            </a:r>
            <a:endParaRPr lang="ja-JP" altLang="en-US" sz="1600" dirty="0">
              <a:solidFill>
                <a:prstClr val="black"/>
              </a:solidFill>
              <a:latin typeface="Calibri"/>
              <a:ea typeface="ＭＳ Ｐゴシック" panose="020B0600070205080204" pitchFamily="50" charset="-128"/>
            </a:endParaRPr>
          </a:p>
        </p:txBody>
      </p:sp>
      <p:sp>
        <p:nvSpPr>
          <p:cNvPr id="10" name="テキスト ボックス 9">
            <a:extLst>
              <a:ext uri="{FF2B5EF4-FFF2-40B4-BE49-F238E27FC236}">
                <a16:creationId xmlns:a16="http://schemas.microsoft.com/office/drawing/2014/main" id="{2A88514E-DF15-73F2-6F96-9D1C20A3F87F}"/>
              </a:ext>
            </a:extLst>
          </p:cNvPr>
          <p:cNvSpPr txBox="1"/>
          <p:nvPr/>
        </p:nvSpPr>
        <p:spPr>
          <a:xfrm rot="17325975">
            <a:off x="1878096" y="2658881"/>
            <a:ext cx="1598194" cy="707886"/>
          </a:xfrm>
          <a:prstGeom prst="rect">
            <a:avLst/>
          </a:prstGeom>
          <a:noFill/>
        </p:spPr>
        <p:txBody>
          <a:bodyPr wrap="none" rtlCol="0">
            <a:spAutoFit/>
          </a:bodyPr>
          <a:lstStyle/>
          <a:p>
            <a:pPr algn="ctr"/>
            <a:r>
              <a:rPr lang="en-US" altLang="ja-JP" sz="2000" dirty="0">
                <a:solidFill>
                  <a:srgbClr val="FFFF00"/>
                </a:solidFill>
                <a:latin typeface="Calibri"/>
                <a:ea typeface="ＭＳ Ｐゴシック" panose="020B0600070205080204" pitchFamily="50" charset="-128"/>
              </a:rPr>
              <a:t>Deep narrow </a:t>
            </a:r>
            <a:br>
              <a:rPr lang="en-US" altLang="ja-JP" sz="2000" dirty="0">
                <a:solidFill>
                  <a:srgbClr val="FFFF00"/>
                </a:solidFill>
                <a:latin typeface="Calibri"/>
                <a:ea typeface="ＭＳ Ｐゴシック" panose="020B0600070205080204" pitchFamily="50" charset="-128"/>
              </a:rPr>
            </a:br>
            <a:r>
              <a:rPr lang="en-US" altLang="ja-JP" sz="2000" dirty="0">
                <a:solidFill>
                  <a:srgbClr val="FFFF00"/>
                </a:solidFill>
                <a:latin typeface="Calibri"/>
                <a:ea typeface="ＭＳ Ｐゴシック" panose="020B0600070205080204" pitchFamily="50" charset="-128"/>
              </a:rPr>
              <a:t>trough</a:t>
            </a:r>
            <a:endParaRPr lang="ja-JP" altLang="en-US" sz="2000" dirty="0">
              <a:solidFill>
                <a:srgbClr val="FFFF00"/>
              </a:solidFill>
              <a:latin typeface="Calibri"/>
              <a:ea typeface="ＭＳ Ｐゴシック" panose="020B0600070205080204" pitchFamily="50" charset="-128"/>
            </a:endParaRPr>
          </a:p>
        </p:txBody>
      </p:sp>
      <p:sp>
        <p:nvSpPr>
          <p:cNvPr id="11" name="テキスト ボックス 10">
            <a:extLst>
              <a:ext uri="{FF2B5EF4-FFF2-40B4-BE49-F238E27FC236}">
                <a16:creationId xmlns:a16="http://schemas.microsoft.com/office/drawing/2014/main" id="{06C211B8-BC29-BCC6-45C8-8D98500E660F}"/>
              </a:ext>
            </a:extLst>
          </p:cNvPr>
          <p:cNvSpPr txBox="1"/>
          <p:nvPr/>
        </p:nvSpPr>
        <p:spPr>
          <a:xfrm>
            <a:off x="4533900" y="651529"/>
            <a:ext cx="1977501" cy="461665"/>
          </a:xfrm>
          <a:prstGeom prst="rect">
            <a:avLst/>
          </a:prstGeom>
          <a:noFill/>
        </p:spPr>
        <p:txBody>
          <a:bodyPr wrap="square">
            <a:spAutoFit/>
          </a:bodyPr>
          <a:lstStyle/>
          <a:p>
            <a:r>
              <a:rPr lang="en-US" altLang="ja-JP" sz="2400" dirty="0">
                <a:solidFill>
                  <a:srgbClr val="F79646">
                    <a:lumMod val="75000"/>
                  </a:srgbClr>
                </a:solidFill>
                <a:latin typeface="Calibri"/>
                <a:ea typeface="Meiryo UI" panose="020B0604030504040204" pitchFamily="50" charset="-128"/>
              </a:rPr>
              <a:t>0Z 7 July 2018</a:t>
            </a:r>
            <a:endParaRPr lang="ja-JP" altLang="en-US" sz="2400" dirty="0">
              <a:solidFill>
                <a:srgbClr val="F79646">
                  <a:lumMod val="75000"/>
                </a:srgbClr>
              </a:solidFill>
              <a:latin typeface="Calibri"/>
            </a:endParaRPr>
          </a:p>
        </p:txBody>
      </p:sp>
      <p:sp>
        <p:nvSpPr>
          <p:cNvPr id="13" name="テキスト ボックス 12">
            <a:extLst>
              <a:ext uri="{FF2B5EF4-FFF2-40B4-BE49-F238E27FC236}">
                <a16:creationId xmlns:a16="http://schemas.microsoft.com/office/drawing/2014/main" id="{0B0ED2F8-F1B0-27C8-9600-9A89633CF962}"/>
              </a:ext>
            </a:extLst>
          </p:cNvPr>
          <p:cNvSpPr txBox="1"/>
          <p:nvPr/>
        </p:nvSpPr>
        <p:spPr>
          <a:xfrm>
            <a:off x="144584" y="5582428"/>
            <a:ext cx="11902832" cy="830997"/>
          </a:xfrm>
          <a:prstGeom prst="rect">
            <a:avLst/>
          </a:prstGeom>
          <a:noFill/>
        </p:spPr>
        <p:txBody>
          <a:bodyPr wrap="square">
            <a:spAutoFit/>
          </a:bodyPr>
          <a:lstStyle/>
          <a:p>
            <a:r>
              <a:rPr lang="en-US" altLang="ja-JP" sz="2400" dirty="0">
                <a:solidFill>
                  <a:srgbClr val="FF00FF"/>
                </a:solidFill>
                <a:latin typeface="Calibri"/>
                <a:ea typeface="ＭＳ Ｐゴシック" panose="020B0600070205080204" pitchFamily="50" charset="-128"/>
              </a:rPr>
              <a:t>An extensive rainfall band appeared along the leading edge of the upper-tropospheric trough </a:t>
            </a:r>
            <a:r>
              <a:rPr lang="en-US" altLang="ja-JP" sz="2400" dirty="0">
                <a:solidFill>
                  <a:prstClr val="black"/>
                </a:solidFill>
                <a:latin typeface="Calibri"/>
                <a:ea typeface="ＭＳ Ｐゴシック" panose="020B0600070205080204" pitchFamily="50" charset="-128"/>
              </a:rPr>
              <a:t>emerged as a result of </a:t>
            </a:r>
            <a:r>
              <a:rPr lang="en-US" altLang="ja-JP" sz="2400" dirty="0">
                <a:solidFill>
                  <a:srgbClr val="FF00FF"/>
                </a:solidFill>
                <a:latin typeface="Calibri"/>
                <a:ea typeface="ＭＳ Ｐゴシック" panose="020B0600070205080204" pitchFamily="50" charset="-128"/>
              </a:rPr>
              <a:t>the meandering STJ</a:t>
            </a:r>
            <a:r>
              <a:rPr lang="en-US" altLang="ja-JP" sz="2400" dirty="0">
                <a:solidFill>
                  <a:prstClr val="black"/>
                </a:solidFill>
                <a:latin typeface="Calibri"/>
                <a:ea typeface="ＭＳ Ｐゴシック" panose="020B0600070205080204" pitchFamily="50" charset="-128"/>
              </a:rPr>
              <a:t>, </a:t>
            </a:r>
            <a:r>
              <a:rPr lang="en-US" altLang="ja-JP" sz="2400" dirty="0"/>
              <a:t>where precipitable</a:t>
            </a:r>
            <a:r>
              <a:rPr lang="en-US" altLang="ja-JP" sz="2400" baseline="0" dirty="0"/>
              <a:t> water was extremely large</a:t>
            </a:r>
            <a:r>
              <a:rPr lang="en-US" altLang="ja-JP" sz="2400" dirty="0"/>
              <a:t>.</a:t>
            </a:r>
            <a:r>
              <a:rPr lang="en-US" altLang="ja-JP" sz="2400" dirty="0">
                <a:solidFill>
                  <a:prstClr val="black"/>
                </a:solidFill>
                <a:latin typeface="Calibri"/>
                <a:ea typeface="ＭＳ Ｐゴシック" panose="020B0600070205080204" pitchFamily="50" charset="-128"/>
              </a:rPr>
              <a:t> </a:t>
            </a:r>
            <a:endParaRPr lang="en-US" altLang="ja-JP" sz="700" dirty="0">
              <a:solidFill>
                <a:prstClr val="black"/>
              </a:solidFill>
              <a:latin typeface="Calibri"/>
              <a:ea typeface="ＭＳ Ｐゴシック" panose="020B0600070205080204" pitchFamily="50" charset="-128"/>
            </a:endParaRPr>
          </a:p>
        </p:txBody>
      </p:sp>
      <p:sp>
        <p:nvSpPr>
          <p:cNvPr id="14" name="テキスト ボックス 13">
            <a:extLst>
              <a:ext uri="{FF2B5EF4-FFF2-40B4-BE49-F238E27FC236}">
                <a16:creationId xmlns:a16="http://schemas.microsoft.com/office/drawing/2014/main" id="{02837D22-CB6C-E118-191A-4767CB6A9000}"/>
              </a:ext>
            </a:extLst>
          </p:cNvPr>
          <p:cNvSpPr txBox="1"/>
          <p:nvPr/>
        </p:nvSpPr>
        <p:spPr>
          <a:xfrm>
            <a:off x="10143007" y="126313"/>
            <a:ext cx="2067938" cy="338554"/>
          </a:xfrm>
          <a:prstGeom prst="rect">
            <a:avLst/>
          </a:prstGeom>
          <a:noFill/>
        </p:spPr>
        <p:txBody>
          <a:bodyPr wrap="none" rtlCol="0">
            <a:spAutoFit/>
          </a:bodyPr>
          <a:lstStyle/>
          <a:p>
            <a:r>
              <a:rPr kumimoji="1" lang="en-US" altLang="ja-JP" sz="1600" dirty="0"/>
              <a:t>Yokoyama et al. (2020)</a:t>
            </a:r>
            <a:endParaRPr kumimoji="1" lang="ja-JP" altLang="en-US" sz="1600" dirty="0"/>
          </a:p>
        </p:txBody>
      </p:sp>
    </p:spTree>
    <p:extLst>
      <p:ext uri="{BB962C8B-B14F-4D97-AF65-F5344CB8AC3E}">
        <p14:creationId xmlns:p14="http://schemas.microsoft.com/office/powerpoint/2010/main" val="17921730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54A52-AE84-DDB3-8E7A-D93179FED6B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17DBCAA-4669-AA05-24D1-0934E7E8DBB0}"/>
              </a:ext>
            </a:extLst>
          </p:cNvPr>
          <p:cNvSpPr>
            <a:spLocks noGrp="1"/>
          </p:cNvSpPr>
          <p:nvPr>
            <p:ph type="title"/>
          </p:nvPr>
        </p:nvSpPr>
        <p:spPr/>
        <p:txBody>
          <a:bodyPr>
            <a:normAutofit/>
          </a:bodyPr>
          <a:lstStyle/>
          <a:p>
            <a:r>
              <a:rPr kumimoji="1" lang="en-US" altLang="ja-JP" sz="2800" dirty="0"/>
              <a:t>  </a:t>
            </a:r>
            <a:r>
              <a:rPr lang="en-US" altLang="ja-JP" sz="2800" dirty="0"/>
              <a:t>Precipitation characteristics and thermodynamics</a:t>
            </a:r>
            <a:endParaRPr kumimoji="1" lang="ja-JP" altLang="en-US" sz="2800" dirty="0"/>
          </a:p>
        </p:txBody>
      </p:sp>
      <p:sp>
        <p:nvSpPr>
          <p:cNvPr id="3" name="スライド番号プレースホルダー 2">
            <a:extLst>
              <a:ext uri="{FF2B5EF4-FFF2-40B4-BE49-F238E27FC236}">
                <a16:creationId xmlns:a16="http://schemas.microsoft.com/office/drawing/2014/main" id="{3CEA8B46-D05F-B52E-F5D5-1A17AE16AB8B}"/>
              </a:ext>
            </a:extLst>
          </p:cNvPr>
          <p:cNvSpPr>
            <a:spLocks noGrp="1"/>
          </p:cNvSpPr>
          <p:nvPr>
            <p:ph type="sldNum" sz="quarter" idx="12"/>
          </p:nvPr>
        </p:nvSpPr>
        <p:spPr>
          <a:xfrm>
            <a:off x="7689499" y="6400355"/>
            <a:ext cx="2844800" cy="365125"/>
          </a:xfrm>
        </p:spPr>
        <p:txBody>
          <a:bodyPr/>
          <a:lstStyle/>
          <a:p>
            <a:fld id="{46E100B3-9BC0-419A-B016-C0EDA7D3E2A7}" type="slidenum">
              <a:rPr kumimoji="1" lang="ja-JP" altLang="en-US" smtClean="0"/>
              <a:t>22</a:t>
            </a:fld>
            <a:endParaRPr kumimoji="1" lang="ja-JP" altLang="en-US" dirty="0"/>
          </a:p>
        </p:txBody>
      </p:sp>
      <p:sp>
        <p:nvSpPr>
          <p:cNvPr id="27" name="正方形/長方形 26">
            <a:extLst>
              <a:ext uri="{FF2B5EF4-FFF2-40B4-BE49-F238E27FC236}">
                <a16:creationId xmlns:a16="http://schemas.microsoft.com/office/drawing/2014/main" id="{29B66456-86ED-0CBC-03C5-B91B03A3DE3D}"/>
              </a:ext>
            </a:extLst>
          </p:cNvPr>
          <p:cNvSpPr/>
          <p:nvPr/>
        </p:nvSpPr>
        <p:spPr>
          <a:xfrm>
            <a:off x="918488" y="590944"/>
            <a:ext cx="4748955" cy="400110"/>
          </a:xfrm>
          <a:prstGeom prst="rect">
            <a:avLst/>
          </a:prstGeom>
        </p:spPr>
        <p:txBody>
          <a:bodyPr wrap="square">
            <a:spAutoFit/>
          </a:bodyPr>
          <a:lstStyle/>
          <a:p>
            <a:r>
              <a:rPr lang="en-US" altLang="ja-JP" sz="2000" dirty="0">
                <a:solidFill>
                  <a:schemeClr val="accent6">
                    <a:lumMod val="75000"/>
                  </a:schemeClr>
                </a:solidFill>
              </a:rPr>
              <a:t>GPM/DPR 0:35–0:40Z July 7 2018</a:t>
            </a:r>
            <a:endParaRPr lang="ja-JP" altLang="en-US" sz="2000" dirty="0">
              <a:solidFill>
                <a:schemeClr val="accent6">
                  <a:lumMod val="75000"/>
                </a:schemeClr>
              </a:solidFill>
            </a:endParaRPr>
          </a:p>
        </p:txBody>
      </p:sp>
      <p:sp>
        <p:nvSpPr>
          <p:cNvPr id="50" name="テキスト ボックス 49">
            <a:extLst>
              <a:ext uri="{FF2B5EF4-FFF2-40B4-BE49-F238E27FC236}">
                <a16:creationId xmlns:a16="http://schemas.microsoft.com/office/drawing/2014/main" id="{44EB3676-41EC-4327-7B4E-0C8F925CF943}"/>
              </a:ext>
            </a:extLst>
          </p:cNvPr>
          <p:cNvSpPr txBox="1"/>
          <p:nvPr/>
        </p:nvSpPr>
        <p:spPr>
          <a:xfrm>
            <a:off x="157259" y="5934670"/>
            <a:ext cx="6464625" cy="923330"/>
          </a:xfrm>
          <a:prstGeom prst="rect">
            <a:avLst/>
          </a:prstGeom>
          <a:noFill/>
        </p:spPr>
        <p:txBody>
          <a:bodyPr wrap="square" rtlCol="0">
            <a:spAutoFit/>
          </a:bodyPr>
          <a:lstStyle/>
          <a:p>
            <a:r>
              <a:rPr lang="en-US" altLang="ja-JP" dirty="0">
                <a:solidFill>
                  <a:srgbClr val="FF00FF"/>
                </a:solidFill>
              </a:rPr>
              <a:t>GPM/DPR shows characteristics of organized precipitation systems.</a:t>
            </a:r>
            <a:r>
              <a:rPr lang="en-US" altLang="ja-JP" dirty="0">
                <a:solidFill>
                  <a:srgbClr val="FF0000"/>
                </a:solidFill>
              </a:rPr>
              <a:t> </a:t>
            </a:r>
          </a:p>
          <a:p>
            <a:pPr marL="342900" indent="-342900">
              <a:buFont typeface="Arial" panose="020B0604020202020204" pitchFamily="34" charset="0"/>
              <a:buChar char="•"/>
            </a:pPr>
            <a:r>
              <a:rPr lang="en-US" altLang="ja-JP" dirty="0"/>
              <a:t>Relatively low precipitation tops (mostly &lt;10km) </a:t>
            </a:r>
          </a:p>
          <a:p>
            <a:pPr marL="342900" indent="-342900">
              <a:buFont typeface="Arial" panose="020B0604020202020204" pitchFamily="34" charset="0"/>
              <a:buChar char="•"/>
            </a:pPr>
            <a:r>
              <a:rPr lang="en-US" altLang="ja-JP" dirty="0"/>
              <a:t>Predominance of stratiform  precipitation (SPR=65%)</a:t>
            </a:r>
          </a:p>
        </p:txBody>
      </p:sp>
      <p:sp>
        <p:nvSpPr>
          <p:cNvPr id="53" name="テキスト ボックス 52">
            <a:extLst>
              <a:ext uri="{FF2B5EF4-FFF2-40B4-BE49-F238E27FC236}">
                <a16:creationId xmlns:a16="http://schemas.microsoft.com/office/drawing/2014/main" id="{8199C4A1-2F37-F6C8-3ACB-5143BBAB7238}"/>
              </a:ext>
            </a:extLst>
          </p:cNvPr>
          <p:cNvSpPr txBox="1"/>
          <p:nvPr/>
        </p:nvSpPr>
        <p:spPr>
          <a:xfrm>
            <a:off x="10143007" y="126313"/>
            <a:ext cx="2067938" cy="338554"/>
          </a:xfrm>
          <a:prstGeom prst="rect">
            <a:avLst/>
          </a:prstGeom>
          <a:noFill/>
        </p:spPr>
        <p:txBody>
          <a:bodyPr wrap="none" rtlCol="0">
            <a:spAutoFit/>
          </a:bodyPr>
          <a:lstStyle/>
          <a:p>
            <a:r>
              <a:rPr kumimoji="1" lang="en-US" altLang="ja-JP" sz="1600" dirty="0"/>
              <a:t>Yokoyama et al. (2020)</a:t>
            </a:r>
            <a:endParaRPr kumimoji="1" lang="ja-JP" altLang="en-US" sz="1600" dirty="0"/>
          </a:p>
        </p:txBody>
      </p:sp>
      <p:grpSp>
        <p:nvGrpSpPr>
          <p:cNvPr id="40" name="グループ化 39">
            <a:extLst>
              <a:ext uri="{FF2B5EF4-FFF2-40B4-BE49-F238E27FC236}">
                <a16:creationId xmlns:a16="http://schemas.microsoft.com/office/drawing/2014/main" id="{8532DBE8-0FD5-775D-64CC-133070E1BF34}"/>
              </a:ext>
            </a:extLst>
          </p:cNvPr>
          <p:cNvGrpSpPr/>
          <p:nvPr/>
        </p:nvGrpSpPr>
        <p:grpSpPr>
          <a:xfrm>
            <a:off x="494409" y="1157587"/>
            <a:ext cx="2101782" cy="1627457"/>
            <a:chOff x="695325" y="895677"/>
            <a:chExt cx="2492130" cy="1891744"/>
          </a:xfrm>
        </p:grpSpPr>
        <p:pic>
          <p:nvPicPr>
            <p:cNvPr id="18" name="Picture 2">
              <a:extLst>
                <a:ext uri="{FF2B5EF4-FFF2-40B4-BE49-F238E27FC236}">
                  <a16:creationId xmlns:a16="http://schemas.microsoft.com/office/drawing/2014/main" id="{31E7DC74-F938-A4DF-3398-9C2141C5C6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57" b="-975"/>
            <a:stretch/>
          </p:blipFill>
          <p:spPr bwMode="auto">
            <a:xfrm>
              <a:off x="695325" y="895677"/>
              <a:ext cx="2492130" cy="1891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3" name="直線矢印コネクタ 32">
              <a:extLst>
                <a:ext uri="{FF2B5EF4-FFF2-40B4-BE49-F238E27FC236}">
                  <a16:creationId xmlns:a16="http://schemas.microsoft.com/office/drawing/2014/main" id="{75C71C4D-00EF-6A3C-0309-761376EA3774}"/>
                </a:ext>
              </a:extLst>
            </p:cNvPr>
            <p:cNvCxnSpPr>
              <a:cxnSpLocks/>
            </p:cNvCxnSpPr>
            <p:nvPr/>
          </p:nvCxnSpPr>
          <p:spPr>
            <a:xfrm flipV="1">
              <a:off x="1818899" y="1070005"/>
              <a:ext cx="1083494" cy="15788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DB07A2D6-6DF6-1A59-C4C5-304D859659DC}"/>
                </a:ext>
              </a:extLst>
            </p:cNvPr>
            <p:cNvCxnSpPr/>
            <p:nvPr/>
          </p:nvCxnSpPr>
          <p:spPr>
            <a:xfrm>
              <a:off x="1428750" y="1724025"/>
              <a:ext cx="304800" cy="3143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テキスト ボックス 55">
              <a:extLst>
                <a:ext uri="{FF2B5EF4-FFF2-40B4-BE49-F238E27FC236}">
                  <a16:creationId xmlns:a16="http://schemas.microsoft.com/office/drawing/2014/main" id="{7412257A-5CE0-AFF9-FE02-4D170EA29FAE}"/>
                </a:ext>
              </a:extLst>
            </p:cNvPr>
            <p:cNvSpPr txBox="1"/>
            <p:nvPr/>
          </p:nvSpPr>
          <p:spPr>
            <a:xfrm>
              <a:off x="933450" y="1447766"/>
              <a:ext cx="914399" cy="321982"/>
            </a:xfrm>
            <a:prstGeom prst="rect">
              <a:avLst/>
            </a:prstGeom>
            <a:noFill/>
          </p:spPr>
          <p:txBody>
            <a:bodyPr wrap="square" rtlCol="0">
              <a:spAutoFit/>
            </a:bodyPr>
            <a:lstStyle/>
            <a:p>
              <a:r>
                <a:rPr kumimoji="1" lang="en-US" altLang="ja-JP" sz="1200" dirty="0"/>
                <a:t>W-Japan</a:t>
              </a:r>
              <a:endParaRPr kumimoji="1" lang="ja-JP" altLang="en-US" sz="1200" dirty="0"/>
            </a:p>
          </p:txBody>
        </p:sp>
      </p:grpSp>
      <p:sp>
        <p:nvSpPr>
          <p:cNvPr id="8" name="テキスト ボックス 7">
            <a:extLst>
              <a:ext uri="{FF2B5EF4-FFF2-40B4-BE49-F238E27FC236}">
                <a16:creationId xmlns:a16="http://schemas.microsoft.com/office/drawing/2014/main" id="{AE01A740-700B-1098-8388-07B2EEB43C42}"/>
              </a:ext>
            </a:extLst>
          </p:cNvPr>
          <p:cNvSpPr txBox="1"/>
          <p:nvPr/>
        </p:nvSpPr>
        <p:spPr>
          <a:xfrm>
            <a:off x="7465031" y="5883554"/>
            <a:ext cx="4569710" cy="646331"/>
          </a:xfrm>
          <a:prstGeom prst="rect">
            <a:avLst/>
          </a:prstGeom>
          <a:noFill/>
        </p:spPr>
        <p:txBody>
          <a:bodyPr wrap="square" rtlCol="0">
            <a:spAutoFit/>
          </a:bodyPr>
          <a:lstStyle/>
          <a:p>
            <a:r>
              <a:rPr lang="en-US" altLang="ja-JP" dirty="0">
                <a:solidFill>
                  <a:srgbClr val="FF00FF"/>
                </a:solidFill>
              </a:rPr>
              <a:t>Relatively stable compared to the climatology and very humid throughout the troposphere</a:t>
            </a:r>
            <a:endParaRPr kumimoji="1" lang="ja-JP" altLang="en-US" dirty="0">
              <a:solidFill>
                <a:srgbClr val="FF00FF"/>
              </a:solidFill>
            </a:endParaRPr>
          </a:p>
        </p:txBody>
      </p:sp>
      <p:grpSp>
        <p:nvGrpSpPr>
          <p:cNvPr id="89" name="グループ化 88">
            <a:extLst>
              <a:ext uri="{FF2B5EF4-FFF2-40B4-BE49-F238E27FC236}">
                <a16:creationId xmlns:a16="http://schemas.microsoft.com/office/drawing/2014/main" id="{DCEEB1DF-FF3C-D46C-094C-117C3DC268A6}"/>
              </a:ext>
            </a:extLst>
          </p:cNvPr>
          <p:cNvGrpSpPr/>
          <p:nvPr/>
        </p:nvGrpSpPr>
        <p:grpSpPr>
          <a:xfrm>
            <a:off x="7210194" y="1525129"/>
            <a:ext cx="4411981" cy="4039780"/>
            <a:chOff x="7484259" y="3655811"/>
            <a:chExt cx="3789253" cy="2958228"/>
          </a:xfrm>
        </p:grpSpPr>
        <p:grpSp>
          <p:nvGrpSpPr>
            <p:cNvPr id="4" name="グループ化 3">
              <a:extLst>
                <a:ext uri="{FF2B5EF4-FFF2-40B4-BE49-F238E27FC236}">
                  <a16:creationId xmlns:a16="http://schemas.microsoft.com/office/drawing/2014/main" id="{306E531C-4991-B3DA-EE6B-C520BCD351E7}"/>
                </a:ext>
              </a:extLst>
            </p:cNvPr>
            <p:cNvGrpSpPr>
              <a:grpSpLocks noChangeAspect="1"/>
            </p:cNvGrpSpPr>
            <p:nvPr/>
          </p:nvGrpSpPr>
          <p:grpSpPr>
            <a:xfrm>
              <a:off x="7484259" y="4022758"/>
              <a:ext cx="3789253" cy="2591281"/>
              <a:chOff x="4961806" y="3765750"/>
              <a:chExt cx="4525991" cy="3095100"/>
            </a:xfrm>
          </p:grpSpPr>
          <p:pic>
            <p:nvPicPr>
              <p:cNvPr id="5" name="図 4">
                <a:extLst>
                  <a:ext uri="{FF2B5EF4-FFF2-40B4-BE49-F238E27FC236}">
                    <a16:creationId xmlns:a16="http://schemas.microsoft.com/office/drawing/2014/main" id="{ADA870F9-7A4C-1BA7-F8A3-CD02CFD5AA13}"/>
                  </a:ext>
                </a:extLst>
              </p:cNvPr>
              <p:cNvPicPr>
                <a:picLocks noChangeAspect="1"/>
              </p:cNvPicPr>
              <p:nvPr/>
            </p:nvPicPr>
            <p:blipFill>
              <a:blip r:embed="rId4"/>
              <a:srcRect t="54911"/>
              <a:stretch/>
            </p:blipFill>
            <p:spPr>
              <a:xfrm>
                <a:off x="4961806" y="3765750"/>
                <a:ext cx="2268388" cy="3092250"/>
              </a:xfrm>
              <a:prstGeom prst="rect">
                <a:avLst/>
              </a:prstGeom>
            </p:spPr>
          </p:pic>
          <p:pic>
            <p:nvPicPr>
              <p:cNvPr id="6" name="図 5">
                <a:extLst>
                  <a:ext uri="{FF2B5EF4-FFF2-40B4-BE49-F238E27FC236}">
                    <a16:creationId xmlns:a16="http://schemas.microsoft.com/office/drawing/2014/main" id="{5D7A3FA1-BDBB-732A-EB73-38E3921C49E3}"/>
                  </a:ext>
                </a:extLst>
              </p:cNvPr>
              <p:cNvPicPr>
                <a:picLocks noChangeAspect="1"/>
              </p:cNvPicPr>
              <p:nvPr/>
            </p:nvPicPr>
            <p:blipFill>
              <a:blip r:embed="rId5"/>
              <a:srcRect t="54910"/>
              <a:stretch/>
            </p:blipFill>
            <p:spPr>
              <a:xfrm>
                <a:off x="7230194" y="3768600"/>
                <a:ext cx="2257603" cy="3092250"/>
              </a:xfrm>
              <a:prstGeom prst="rect">
                <a:avLst/>
              </a:prstGeom>
            </p:spPr>
          </p:pic>
        </p:grpSp>
        <p:grpSp>
          <p:nvGrpSpPr>
            <p:cNvPr id="88" name="グループ化 87">
              <a:extLst>
                <a:ext uri="{FF2B5EF4-FFF2-40B4-BE49-F238E27FC236}">
                  <a16:creationId xmlns:a16="http://schemas.microsoft.com/office/drawing/2014/main" id="{A3C21D25-7B16-7F23-FAD3-C3B65C6401C6}"/>
                </a:ext>
              </a:extLst>
            </p:cNvPr>
            <p:cNvGrpSpPr/>
            <p:nvPr/>
          </p:nvGrpSpPr>
          <p:grpSpPr>
            <a:xfrm>
              <a:off x="7912403" y="3655811"/>
              <a:ext cx="3102945" cy="2686482"/>
              <a:chOff x="7912403" y="3655811"/>
              <a:chExt cx="3102945" cy="2686482"/>
            </a:xfrm>
          </p:grpSpPr>
          <p:sp>
            <p:nvSpPr>
              <p:cNvPr id="9" name="楕円 8">
                <a:extLst>
                  <a:ext uri="{FF2B5EF4-FFF2-40B4-BE49-F238E27FC236}">
                    <a16:creationId xmlns:a16="http://schemas.microsoft.com/office/drawing/2014/main" id="{CFE41D08-64FF-2FCF-EFCF-7D1E0F6929B4}"/>
                  </a:ext>
                </a:extLst>
              </p:cNvPr>
              <p:cNvSpPr/>
              <p:nvPr/>
            </p:nvSpPr>
            <p:spPr>
              <a:xfrm>
                <a:off x="8311112" y="5494010"/>
                <a:ext cx="800100" cy="779088"/>
              </a:xfrm>
              <a:prstGeom prst="ellipse">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9420C39E-B11F-3B86-E692-F981707B9718}"/>
                  </a:ext>
                </a:extLst>
              </p:cNvPr>
              <p:cNvSpPr/>
              <p:nvPr/>
            </p:nvSpPr>
            <p:spPr>
              <a:xfrm>
                <a:off x="9686898" y="4712212"/>
                <a:ext cx="1264906" cy="1630081"/>
              </a:xfrm>
              <a:prstGeom prst="ellipse">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46BD0D6D-E2CA-AEB0-13B2-F0361774F9C3}"/>
                  </a:ext>
                </a:extLst>
              </p:cNvPr>
              <p:cNvSpPr txBox="1"/>
              <p:nvPr/>
            </p:nvSpPr>
            <p:spPr>
              <a:xfrm>
                <a:off x="7912403" y="3655811"/>
                <a:ext cx="1311578" cy="369332"/>
              </a:xfrm>
              <a:prstGeom prst="rect">
                <a:avLst/>
              </a:prstGeom>
              <a:solidFill>
                <a:schemeClr val="bg1"/>
              </a:solidFill>
            </p:spPr>
            <p:txBody>
              <a:bodyPr wrap="none" rtlCol="0" anchor="b">
                <a:spAutoFit/>
              </a:bodyPr>
              <a:lstStyle/>
              <a:p>
                <a:r>
                  <a:rPr lang="en-US" altLang="ja-JP" dirty="0" err="1"/>
                  <a:t>Θe</a:t>
                </a:r>
                <a:r>
                  <a:rPr lang="en-US" altLang="ja-JP" dirty="0"/>
                  <a:t> anomaly</a:t>
                </a:r>
                <a:endParaRPr kumimoji="1" lang="ja-JP" altLang="en-US" dirty="0"/>
              </a:p>
            </p:txBody>
          </p:sp>
          <p:sp>
            <p:nvSpPr>
              <p:cNvPr id="23" name="テキスト ボックス 22">
                <a:extLst>
                  <a:ext uri="{FF2B5EF4-FFF2-40B4-BE49-F238E27FC236}">
                    <a16:creationId xmlns:a16="http://schemas.microsoft.com/office/drawing/2014/main" id="{C9105A6C-39EB-3A6B-71AD-CC984CDDD700}"/>
                  </a:ext>
                </a:extLst>
              </p:cNvPr>
              <p:cNvSpPr txBox="1"/>
              <p:nvPr/>
            </p:nvSpPr>
            <p:spPr>
              <a:xfrm>
                <a:off x="9849644" y="3671535"/>
                <a:ext cx="1165704" cy="369332"/>
              </a:xfrm>
              <a:prstGeom prst="rect">
                <a:avLst/>
              </a:prstGeom>
              <a:solidFill>
                <a:schemeClr val="bg1"/>
              </a:solidFill>
            </p:spPr>
            <p:txBody>
              <a:bodyPr wrap="none" rtlCol="0" anchor="b">
                <a:spAutoFit/>
              </a:bodyPr>
              <a:lstStyle/>
              <a:p>
                <a:r>
                  <a:rPr lang="en-US" altLang="ja-JP" dirty="0"/>
                  <a:t>q anomaly</a:t>
                </a:r>
                <a:endParaRPr kumimoji="1" lang="ja-JP" altLang="en-US" dirty="0"/>
              </a:p>
            </p:txBody>
          </p:sp>
        </p:grpSp>
      </p:grpSp>
      <p:sp>
        <p:nvSpPr>
          <p:cNvPr id="51" name="正方形/長方形 50">
            <a:extLst>
              <a:ext uri="{FF2B5EF4-FFF2-40B4-BE49-F238E27FC236}">
                <a16:creationId xmlns:a16="http://schemas.microsoft.com/office/drawing/2014/main" id="{EF5406BD-1F66-6DAD-CD81-5589EF20E0A2}"/>
              </a:ext>
            </a:extLst>
          </p:cNvPr>
          <p:cNvSpPr/>
          <p:nvPr/>
        </p:nvSpPr>
        <p:spPr>
          <a:xfrm>
            <a:off x="7367339" y="1095757"/>
            <a:ext cx="4254836" cy="400110"/>
          </a:xfrm>
          <a:prstGeom prst="rect">
            <a:avLst/>
          </a:prstGeom>
        </p:spPr>
        <p:txBody>
          <a:bodyPr wrap="square">
            <a:spAutoFit/>
          </a:bodyPr>
          <a:lstStyle/>
          <a:p>
            <a:r>
              <a:rPr lang="en-US" altLang="ja-JP" sz="2000" dirty="0">
                <a:solidFill>
                  <a:schemeClr val="accent6">
                    <a:lumMod val="75000"/>
                  </a:schemeClr>
                </a:solidFill>
              </a:rPr>
              <a:t>JRA55 thermodynamics 0Z July7 2018</a:t>
            </a:r>
            <a:endParaRPr lang="ja-JP" altLang="en-US" sz="2000" dirty="0">
              <a:solidFill>
                <a:schemeClr val="accent6">
                  <a:lumMod val="75000"/>
                </a:schemeClr>
              </a:solidFill>
            </a:endParaRPr>
          </a:p>
        </p:txBody>
      </p:sp>
      <p:grpSp>
        <p:nvGrpSpPr>
          <p:cNvPr id="61" name="グループ化 60">
            <a:extLst>
              <a:ext uri="{FF2B5EF4-FFF2-40B4-BE49-F238E27FC236}">
                <a16:creationId xmlns:a16="http://schemas.microsoft.com/office/drawing/2014/main" id="{3BE994A3-7263-A371-86D9-A9557BC500BF}"/>
              </a:ext>
            </a:extLst>
          </p:cNvPr>
          <p:cNvGrpSpPr>
            <a:grpSpLocks noChangeAspect="1"/>
          </p:cNvGrpSpPr>
          <p:nvPr/>
        </p:nvGrpSpPr>
        <p:grpSpPr>
          <a:xfrm>
            <a:off x="242224" y="3374404"/>
            <a:ext cx="6531145" cy="2056935"/>
            <a:chOff x="-1965235" y="1713323"/>
            <a:chExt cx="11056261" cy="3482086"/>
          </a:xfrm>
        </p:grpSpPr>
        <p:pic>
          <p:nvPicPr>
            <p:cNvPr id="58" name="図 57">
              <a:extLst>
                <a:ext uri="{FF2B5EF4-FFF2-40B4-BE49-F238E27FC236}">
                  <a16:creationId xmlns:a16="http://schemas.microsoft.com/office/drawing/2014/main" id="{83522AE1-23A4-B1BA-2AC0-950E5D331647}"/>
                </a:ext>
              </a:extLst>
            </p:cNvPr>
            <p:cNvPicPr>
              <a:picLocks noChangeAspect="1"/>
            </p:cNvPicPr>
            <p:nvPr/>
          </p:nvPicPr>
          <p:blipFill>
            <a:blip r:embed="rId6"/>
            <a:srcRect l="5866" t="8346" b="6973"/>
            <a:stretch/>
          </p:blipFill>
          <p:spPr>
            <a:xfrm>
              <a:off x="3677902" y="1729568"/>
              <a:ext cx="5413124" cy="3465841"/>
            </a:xfrm>
            <a:prstGeom prst="rect">
              <a:avLst/>
            </a:prstGeom>
          </p:spPr>
        </p:pic>
        <p:pic>
          <p:nvPicPr>
            <p:cNvPr id="60" name="図 59">
              <a:extLst>
                <a:ext uri="{FF2B5EF4-FFF2-40B4-BE49-F238E27FC236}">
                  <a16:creationId xmlns:a16="http://schemas.microsoft.com/office/drawing/2014/main" id="{103F590F-13DB-1B14-1D93-39C17697551B}"/>
                </a:ext>
              </a:extLst>
            </p:cNvPr>
            <p:cNvPicPr>
              <a:picLocks noChangeAspect="1"/>
            </p:cNvPicPr>
            <p:nvPr/>
          </p:nvPicPr>
          <p:blipFill>
            <a:blip r:embed="rId7"/>
            <a:srcRect l="6424" t="8820" b="12057"/>
            <a:stretch/>
          </p:blipFill>
          <p:spPr>
            <a:xfrm>
              <a:off x="-1965235" y="1713323"/>
              <a:ext cx="5271231" cy="3269315"/>
            </a:xfrm>
            <a:prstGeom prst="rect">
              <a:avLst/>
            </a:prstGeom>
          </p:spPr>
        </p:pic>
      </p:grpSp>
      <p:sp>
        <p:nvSpPr>
          <p:cNvPr id="62" name="テキスト ボックス 61">
            <a:extLst>
              <a:ext uri="{FF2B5EF4-FFF2-40B4-BE49-F238E27FC236}">
                <a16:creationId xmlns:a16="http://schemas.microsoft.com/office/drawing/2014/main" id="{A0C2205A-A364-4BBF-D5DC-B6E401EC776C}"/>
              </a:ext>
            </a:extLst>
          </p:cNvPr>
          <p:cNvSpPr txBox="1"/>
          <p:nvPr/>
        </p:nvSpPr>
        <p:spPr>
          <a:xfrm>
            <a:off x="410033" y="5604278"/>
            <a:ext cx="3014671" cy="369332"/>
          </a:xfrm>
          <a:prstGeom prst="rect">
            <a:avLst/>
          </a:prstGeom>
          <a:noFill/>
        </p:spPr>
        <p:txBody>
          <a:bodyPr wrap="none" rtlCol="0">
            <a:spAutoFit/>
          </a:bodyPr>
          <a:lstStyle/>
          <a:p>
            <a:r>
              <a:rPr kumimoji="1" lang="en-US" altLang="ja-JP" dirty="0">
                <a:solidFill>
                  <a:srgbClr val="FF9900"/>
                </a:solidFill>
              </a:rPr>
              <a:t>Strat/Conv rainfall ratio=65:35</a:t>
            </a:r>
            <a:endParaRPr kumimoji="1" lang="ja-JP" altLang="en-US" dirty="0">
              <a:solidFill>
                <a:srgbClr val="FF9900"/>
              </a:solidFill>
            </a:endParaRPr>
          </a:p>
        </p:txBody>
      </p:sp>
      <p:grpSp>
        <p:nvGrpSpPr>
          <p:cNvPr id="80" name="グループ化 79">
            <a:extLst>
              <a:ext uri="{FF2B5EF4-FFF2-40B4-BE49-F238E27FC236}">
                <a16:creationId xmlns:a16="http://schemas.microsoft.com/office/drawing/2014/main" id="{C3AECB00-B034-6619-6BD2-62093B01018F}"/>
              </a:ext>
            </a:extLst>
          </p:cNvPr>
          <p:cNvGrpSpPr/>
          <p:nvPr/>
        </p:nvGrpSpPr>
        <p:grpSpPr>
          <a:xfrm>
            <a:off x="2904672" y="1080569"/>
            <a:ext cx="3591188" cy="2075254"/>
            <a:chOff x="2904672" y="1080569"/>
            <a:chExt cx="3591188" cy="2075254"/>
          </a:xfrm>
        </p:grpSpPr>
        <p:pic>
          <p:nvPicPr>
            <p:cNvPr id="64" name="図 63">
              <a:extLst>
                <a:ext uri="{FF2B5EF4-FFF2-40B4-BE49-F238E27FC236}">
                  <a16:creationId xmlns:a16="http://schemas.microsoft.com/office/drawing/2014/main" id="{1295A6D9-BDA7-7FA4-097D-22FC036F3358}"/>
                </a:ext>
              </a:extLst>
            </p:cNvPr>
            <p:cNvPicPr>
              <a:picLocks noChangeAspect="1"/>
            </p:cNvPicPr>
            <p:nvPr/>
          </p:nvPicPr>
          <p:blipFill>
            <a:blip r:embed="rId8"/>
            <a:stretch>
              <a:fillRect/>
            </a:stretch>
          </p:blipFill>
          <p:spPr>
            <a:xfrm>
              <a:off x="2904672" y="1258066"/>
              <a:ext cx="3591188" cy="1897757"/>
            </a:xfrm>
            <a:prstGeom prst="rect">
              <a:avLst/>
            </a:prstGeom>
          </p:spPr>
        </p:pic>
        <p:cxnSp>
          <p:nvCxnSpPr>
            <p:cNvPr id="66" name="直線矢印コネクタ 65">
              <a:extLst>
                <a:ext uri="{FF2B5EF4-FFF2-40B4-BE49-F238E27FC236}">
                  <a16:creationId xmlns:a16="http://schemas.microsoft.com/office/drawing/2014/main" id="{2D183714-8BCC-0E5E-6A52-F3B060958ADD}"/>
                </a:ext>
              </a:extLst>
            </p:cNvPr>
            <p:cNvCxnSpPr>
              <a:cxnSpLocks/>
            </p:cNvCxnSpPr>
            <p:nvPr/>
          </p:nvCxnSpPr>
          <p:spPr>
            <a:xfrm flipH="1">
              <a:off x="5788079" y="1311189"/>
              <a:ext cx="184319" cy="129695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テキスト ボックス 69">
              <a:extLst>
                <a:ext uri="{FF2B5EF4-FFF2-40B4-BE49-F238E27FC236}">
                  <a16:creationId xmlns:a16="http://schemas.microsoft.com/office/drawing/2014/main" id="{96DE7286-7A8E-D903-A282-EDC577D8FBF4}"/>
                </a:ext>
              </a:extLst>
            </p:cNvPr>
            <p:cNvSpPr txBox="1"/>
            <p:nvPr/>
          </p:nvSpPr>
          <p:spPr>
            <a:xfrm>
              <a:off x="5788079" y="1080569"/>
              <a:ext cx="591829" cy="307777"/>
            </a:xfrm>
            <a:prstGeom prst="rect">
              <a:avLst/>
            </a:prstGeom>
            <a:noFill/>
          </p:spPr>
          <p:txBody>
            <a:bodyPr wrap="none" rtlCol="0">
              <a:spAutoFit/>
            </a:bodyPr>
            <a:lstStyle/>
            <a:p>
              <a:r>
                <a:rPr kumimoji="1" lang="en-US" altLang="ja-JP" sz="1400" dirty="0"/>
                <a:t>22km</a:t>
              </a:r>
              <a:endParaRPr kumimoji="1" lang="ja-JP" altLang="en-US" sz="1400" dirty="0"/>
            </a:p>
          </p:txBody>
        </p:sp>
        <p:cxnSp>
          <p:nvCxnSpPr>
            <p:cNvPr id="71" name="直線矢印コネクタ 70">
              <a:extLst>
                <a:ext uri="{FF2B5EF4-FFF2-40B4-BE49-F238E27FC236}">
                  <a16:creationId xmlns:a16="http://schemas.microsoft.com/office/drawing/2014/main" id="{05FF2E05-803F-E843-1817-7B0212D3D5F9}"/>
                </a:ext>
              </a:extLst>
            </p:cNvPr>
            <p:cNvCxnSpPr>
              <a:cxnSpLocks/>
            </p:cNvCxnSpPr>
            <p:nvPr/>
          </p:nvCxnSpPr>
          <p:spPr>
            <a:xfrm flipH="1">
              <a:off x="3149793" y="2665863"/>
              <a:ext cx="2638286" cy="4767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1" name="テキスト ボックス 80">
            <a:extLst>
              <a:ext uri="{FF2B5EF4-FFF2-40B4-BE49-F238E27FC236}">
                <a16:creationId xmlns:a16="http://schemas.microsoft.com/office/drawing/2014/main" id="{2062E434-631E-7C6C-1A86-C50C37665CB3}"/>
              </a:ext>
            </a:extLst>
          </p:cNvPr>
          <p:cNvSpPr txBox="1"/>
          <p:nvPr/>
        </p:nvSpPr>
        <p:spPr>
          <a:xfrm rot="16200000">
            <a:off x="-889911" y="4130807"/>
            <a:ext cx="2020233" cy="338554"/>
          </a:xfrm>
          <a:prstGeom prst="rect">
            <a:avLst/>
          </a:prstGeom>
          <a:noFill/>
        </p:spPr>
        <p:txBody>
          <a:bodyPr wrap="none" rtlCol="0">
            <a:spAutoFit/>
          </a:bodyPr>
          <a:lstStyle/>
          <a:p>
            <a:r>
              <a:rPr lang="en-US" altLang="ja-JP" sz="1600" dirty="0"/>
              <a:t>Sum of rainfall[mm/h]</a:t>
            </a:r>
            <a:endParaRPr kumimoji="1" lang="ja-JP" altLang="en-US" sz="1600" dirty="0"/>
          </a:p>
        </p:txBody>
      </p:sp>
      <p:sp>
        <p:nvSpPr>
          <p:cNvPr id="82" name="テキスト ボックス 81">
            <a:extLst>
              <a:ext uri="{FF2B5EF4-FFF2-40B4-BE49-F238E27FC236}">
                <a16:creationId xmlns:a16="http://schemas.microsoft.com/office/drawing/2014/main" id="{8D89ABCB-D83A-9DDA-2840-FFE77DDDCB4A}"/>
              </a:ext>
            </a:extLst>
          </p:cNvPr>
          <p:cNvSpPr txBox="1"/>
          <p:nvPr/>
        </p:nvSpPr>
        <p:spPr>
          <a:xfrm rot="16200000">
            <a:off x="2438558" y="4126259"/>
            <a:ext cx="2020233" cy="338554"/>
          </a:xfrm>
          <a:prstGeom prst="rect">
            <a:avLst/>
          </a:prstGeom>
          <a:noFill/>
        </p:spPr>
        <p:txBody>
          <a:bodyPr wrap="none" rtlCol="0">
            <a:spAutoFit/>
          </a:bodyPr>
          <a:lstStyle/>
          <a:p>
            <a:r>
              <a:rPr lang="en-US" altLang="ja-JP" sz="1600" dirty="0"/>
              <a:t>Sum of rainfall[mm/h]</a:t>
            </a:r>
            <a:endParaRPr kumimoji="1" lang="ja-JP" altLang="en-US" sz="1600" dirty="0"/>
          </a:p>
        </p:txBody>
      </p:sp>
      <p:sp>
        <p:nvSpPr>
          <p:cNvPr id="83" name="テキスト ボックス 82">
            <a:extLst>
              <a:ext uri="{FF2B5EF4-FFF2-40B4-BE49-F238E27FC236}">
                <a16:creationId xmlns:a16="http://schemas.microsoft.com/office/drawing/2014/main" id="{57F5320C-3FA8-12C3-D5C3-52024087EB88}"/>
              </a:ext>
            </a:extLst>
          </p:cNvPr>
          <p:cNvSpPr txBox="1"/>
          <p:nvPr/>
        </p:nvSpPr>
        <p:spPr>
          <a:xfrm>
            <a:off x="4066931" y="5377534"/>
            <a:ext cx="2528449" cy="338554"/>
          </a:xfrm>
          <a:prstGeom prst="rect">
            <a:avLst/>
          </a:prstGeom>
          <a:noFill/>
        </p:spPr>
        <p:txBody>
          <a:bodyPr wrap="none" rtlCol="0">
            <a:spAutoFit/>
          </a:bodyPr>
          <a:lstStyle/>
          <a:p>
            <a:r>
              <a:rPr kumimoji="1" lang="en-US" altLang="ja-JP" sz="1600" dirty="0"/>
              <a:t>Precipitation top height[km]</a:t>
            </a:r>
            <a:endParaRPr kumimoji="1" lang="ja-JP" altLang="en-US" sz="1600" dirty="0"/>
          </a:p>
        </p:txBody>
      </p:sp>
      <p:cxnSp>
        <p:nvCxnSpPr>
          <p:cNvPr id="85" name="直線コネクタ 84">
            <a:extLst>
              <a:ext uri="{FF2B5EF4-FFF2-40B4-BE49-F238E27FC236}">
                <a16:creationId xmlns:a16="http://schemas.microsoft.com/office/drawing/2014/main" id="{7D96B9FC-42B7-A63B-DBF5-6F720120535C}"/>
              </a:ext>
            </a:extLst>
          </p:cNvPr>
          <p:cNvCxnSpPr>
            <a:cxnSpLocks/>
          </p:cNvCxnSpPr>
          <p:nvPr/>
        </p:nvCxnSpPr>
        <p:spPr>
          <a:xfrm>
            <a:off x="5867676" y="3336688"/>
            <a:ext cx="0" cy="2157322"/>
          </a:xfrm>
          <a:prstGeom prst="line">
            <a:avLst/>
          </a:prstGeom>
          <a:ln w="28575">
            <a:solidFill>
              <a:srgbClr val="FF9900"/>
            </a:solidFill>
            <a:prstDash val="dash"/>
          </a:ln>
        </p:spPr>
        <p:style>
          <a:lnRef idx="1">
            <a:schemeClr val="accent1"/>
          </a:lnRef>
          <a:fillRef idx="0">
            <a:schemeClr val="accent1"/>
          </a:fillRef>
          <a:effectRef idx="0">
            <a:schemeClr val="accent1"/>
          </a:effectRef>
          <a:fontRef idx="minor">
            <a:schemeClr val="tx1"/>
          </a:fontRef>
        </p:style>
      </p:cxnSp>
      <p:sp>
        <p:nvSpPr>
          <p:cNvPr id="87" name="テキスト ボックス 86">
            <a:extLst>
              <a:ext uri="{FF2B5EF4-FFF2-40B4-BE49-F238E27FC236}">
                <a16:creationId xmlns:a16="http://schemas.microsoft.com/office/drawing/2014/main" id="{81F2D16E-95FA-D546-DAE8-31F1069B22ED}"/>
              </a:ext>
            </a:extLst>
          </p:cNvPr>
          <p:cNvSpPr txBox="1"/>
          <p:nvPr/>
        </p:nvSpPr>
        <p:spPr>
          <a:xfrm>
            <a:off x="5581340" y="3096873"/>
            <a:ext cx="649537" cy="338554"/>
          </a:xfrm>
          <a:prstGeom prst="rect">
            <a:avLst/>
          </a:prstGeom>
          <a:noFill/>
        </p:spPr>
        <p:txBody>
          <a:bodyPr wrap="none" rtlCol="0">
            <a:spAutoFit/>
          </a:bodyPr>
          <a:lstStyle/>
          <a:p>
            <a:r>
              <a:rPr kumimoji="1" lang="en-US" altLang="ja-JP" sz="1600" dirty="0">
                <a:solidFill>
                  <a:srgbClr val="FF9900"/>
                </a:solidFill>
              </a:rPr>
              <a:t>10km</a:t>
            </a:r>
            <a:endParaRPr kumimoji="1" lang="ja-JP" altLang="en-US" sz="1600" dirty="0">
              <a:solidFill>
                <a:srgbClr val="FF9900"/>
              </a:solidFill>
            </a:endParaRPr>
          </a:p>
        </p:txBody>
      </p:sp>
      <p:sp>
        <p:nvSpPr>
          <p:cNvPr id="7" name="テキスト ボックス 6">
            <a:extLst>
              <a:ext uri="{FF2B5EF4-FFF2-40B4-BE49-F238E27FC236}">
                <a16:creationId xmlns:a16="http://schemas.microsoft.com/office/drawing/2014/main" id="{16CB3FFE-FA3C-886F-FC9A-FEB0F471CD76}"/>
              </a:ext>
            </a:extLst>
          </p:cNvPr>
          <p:cNvSpPr txBox="1"/>
          <p:nvPr/>
        </p:nvSpPr>
        <p:spPr>
          <a:xfrm>
            <a:off x="1023868" y="5204663"/>
            <a:ext cx="2172390" cy="276999"/>
          </a:xfrm>
          <a:prstGeom prst="rect">
            <a:avLst/>
          </a:prstGeom>
          <a:noFill/>
        </p:spPr>
        <p:txBody>
          <a:bodyPr wrap="none" rtlCol="0">
            <a:spAutoFit/>
          </a:bodyPr>
          <a:lstStyle/>
          <a:p>
            <a:r>
              <a:rPr kumimoji="1" lang="en-US" altLang="ja-JP" sz="1200" dirty="0"/>
              <a:t>1                        10                  100</a:t>
            </a:r>
            <a:endParaRPr kumimoji="1" lang="ja-JP" altLang="en-US" sz="1200" dirty="0"/>
          </a:p>
        </p:txBody>
      </p:sp>
      <p:sp>
        <p:nvSpPr>
          <p:cNvPr id="10" name="テキスト ボックス 9">
            <a:extLst>
              <a:ext uri="{FF2B5EF4-FFF2-40B4-BE49-F238E27FC236}">
                <a16:creationId xmlns:a16="http://schemas.microsoft.com/office/drawing/2014/main" id="{0BBE1385-004B-8FB6-28A4-EFAE1D7A3131}"/>
              </a:ext>
            </a:extLst>
          </p:cNvPr>
          <p:cNvSpPr txBox="1"/>
          <p:nvPr/>
        </p:nvSpPr>
        <p:spPr>
          <a:xfrm>
            <a:off x="462476" y="5339653"/>
            <a:ext cx="2996911" cy="338554"/>
          </a:xfrm>
          <a:prstGeom prst="rect">
            <a:avLst/>
          </a:prstGeom>
          <a:noFill/>
        </p:spPr>
        <p:txBody>
          <a:bodyPr wrap="none" rtlCol="0">
            <a:spAutoFit/>
          </a:bodyPr>
          <a:lstStyle/>
          <a:p>
            <a:r>
              <a:rPr kumimoji="1" lang="en-US" altLang="ja-JP" sz="1600" dirty="0"/>
              <a:t>Near-surface </a:t>
            </a:r>
            <a:r>
              <a:rPr lang="en-US" altLang="ja-JP" sz="1600" dirty="0"/>
              <a:t>rainfall</a:t>
            </a:r>
            <a:r>
              <a:rPr kumimoji="1" lang="en-US" altLang="ja-JP" sz="1600" dirty="0"/>
              <a:t> rate[mm/h]</a:t>
            </a:r>
            <a:endParaRPr kumimoji="1" lang="ja-JP" altLang="en-US" sz="1600" dirty="0"/>
          </a:p>
        </p:txBody>
      </p:sp>
      <p:sp>
        <p:nvSpPr>
          <p:cNvPr id="12" name="テキスト ボックス 11">
            <a:extLst>
              <a:ext uri="{FF2B5EF4-FFF2-40B4-BE49-F238E27FC236}">
                <a16:creationId xmlns:a16="http://schemas.microsoft.com/office/drawing/2014/main" id="{7538FA77-149E-4AA4-CF2F-0DB262516935}"/>
              </a:ext>
            </a:extLst>
          </p:cNvPr>
          <p:cNvSpPr txBox="1"/>
          <p:nvPr/>
        </p:nvSpPr>
        <p:spPr>
          <a:xfrm>
            <a:off x="2241832" y="3285419"/>
            <a:ext cx="1115690" cy="830997"/>
          </a:xfrm>
          <a:prstGeom prst="rect">
            <a:avLst/>
          </a:prstGeom>
          <a:solidFill>
            <a:schemeClr val="bg1"/>
          </a:solidFill>
          <a:ln>
            <a:solidFill>
              <a:schemeClr val="tx1"/>
            </a:solidFill>
          </a:ln>
        </p:spPr>
        <p:txBody>
          <a:bodyPr wrap="none" rtlCol="0">
            <a:spAutoFit/>
          </a:bodyPr>
          <a:lstStyle/>
          <a:p>
            <a:r>
              <a:rPr kumimoji="1" lang="en-US" altLang="ja-JP" sz="1600" b="1" dirty="0"/>
              <a:t>Total</a:t>
            </a:r>
          </a:p>
          <a:p>
            <a:r>
              <a:rPr lang="en-US" altLang="ja-JP" sz="1600" b="1" dirty="0">
                <a:solidFill>
                  <a:srgbClr val="FF0000"/>
                </a:solidFill>
              </a:rPr>
              <a:t>Convective</a:t>
            </a:r>
          </a:p>
          <a:p>
            <a:r>
              <a:rPr lang="en-US" altLang="ja-JP" sz="1600" b="1" dirty="0">
                <a:solidFill>
                  <a:srgbClr val="0000FF"/>
                </a:solidFill>
              </a:rPr>
              <a:t>S</a:t>
            </a:r>
            <a:r>
              <a:rPr kumimoji="1" lang="en-US" altLang="ja-JP" sz="1600" b="1" dirty="0">
                <a:solidFill>
                  <a:srgbClr val="0000FF"/>
                </a:solidFill>
              </a:rPr>
              <a:t>tratiform</a:t>
            </a:r>
            <a:endParaRPr kumimoji="1" lang="ja-JP" altLang="en-US" sz="1600" b="1" dirty="0">
              <a:solidFill>
                <a:srgbClr val="0000FF"/>
              </a:solidFill>
            </a:endParaRPr>
          </a:p>
        </p:txBody>
      </p:sp>
    </p:spTree>
    <p:extLst>
      <p:ext uri="{BB962C8B-B14F-4D97-AF65-F5344CB8AC3E}">
        <p14:creationId xmlns:p14="http://schemas.microsoft.com/office/powerpoint/2010/main" val="15317601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339C10-A83C-59CF-50B0-8B4DE80C903E}"/>
              </a:ext>
            </a:extLst>
          </p:cNvPr>
          <p:cNvSpPr>
            <a:spLocks noGrp="1"/>
          </p:cNvSpPr>
          <p:nvPr>
            <p:ph type="title"/>
          </p:nvPr>
        </p:nvSpPr>
        <p:spPr/>
        <p:txBody>
          <a:bodyPr>
            <a:normAutofit/>
          </a:bodyPr>
          <a:lstStyle/>
          <a:p>
            <a:r>
              <a:rPr kumimoji="1" lang="en-US" altLang="ja-JP" sz="2800" dirty="0"/>
              <a:t>  </a:t>
            </a:r>
            <a:r>
              <a:rPr lang="en-US" altLang="ja-JP" sz="2800" dirty="0"/>
              <a:t>Moisture flux convergence</a:t>
            </a:r>
            <a:endParaRPr kumimoji="1" lang="ja-JP" altLang="en-US" sz="2800" dirty="0"/>
          </a:p>
        </p:txBody>
      </p:sp>
      <p:sp>
        <p:nvSpPr>
          <p:cNvPr id="3" name="スライド番号プレースホルダー 2">
            <a:extLst>
              <a:ext uri="{FF2B5EF4-FFF2-40B4-BE49-F238E27FC236}">
                <a16:creationId xmlns:a16="http://schemas.microsoft.com/office/drawing/2014/main" id="{AF1F1A7A-234D-68CE-7792-3531AB593AC8}"/>
              </a:ext>
            </a:extLst>
          </p:cNvPr>
          <p:cNvSpPr>
            <a:spLocks noGrp="1"/>
          </p:cNvSpPr>
          <p:nvPr>
            <p:ph type="sldNum" sz="quarter" idx="12"/>
          </p:nvPr>
        </p:nvSpPr>
        <p:spPr/>
        <p:txBody>
          <a:bodyPr/>
          <a:lstStyle/>
          <a:p>
            <a:fld id="{46E100B3-9BC0-419A-B016-C0EDA7D3E2A7}" type="slidenum">
              <a:rPr kumimoji="1" lang="ja-JP" altLang="en-US" smtClean="0"/>
              <a:t>23</a:t>
            </a:fld>
            <a:endParaRPr kumimoji="1" lang="ja-JP" altLang="en-US"/>
          </a:p>
        </p:txBody>
      </p:sp>
      <p:pic>
        <p:nvPicPr>
          <p:cNvPr id="15" name="Picture 2">
            <a:extLst>
              <a:ext uri="{FF2B5EF4-FFF2-40B4-BE49-F238E27FC236}">
                <a16:creationId xmlns:a16="http://schemas.microsoft.com/office/drawing/2014/main" id="{67651942-5995-BEB7-1D7A-BD9DBD668C7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8929"/>
          <a:stretch/>
        </p:blipFill>
        <p:spPr bwMode="auto">
          <a:xfrm>
            <a:off x="128393" y="1897330"/>
            <a:ext cx="3672408" cy="1619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6" name="グループ化 15">
            <a:extLst>
              <a:ext uri="{FF2B5EF4-FFF2-40B4-BE49-F238E27FC236}">
                <a16:creationId xmlns:a16="http://schemas.microsoft.com/office/drawing/2014/main" id="{3DF78AD2-D0A1-E849-C6A1-69BE2A4AF289}"/>
              </a:ext>
            </a:extLst>
          </p:cNvPr>
          <p:cNvGrpSpPr/>
          <p:nvPr/>
        </p:nvGrpSpPr>
        <p:grpSpPr>
          <a:xfrm>
            <a:off x="4887057" y="1915107"/>
            <a:ext cx="7272350" cy="3505074"/>
            <a:chOff x="540023" y="2528252"/>
            <a:chExt cx="7493443" cy="3967964"/>
          </a:xfrm>
        </p:grpSpPr>
        <p:pic>
          <p:nvPicPr>
            <p:cNvPr id="17" name="Picture 2">
              <a:extLst>
                <a:ext uri="{FF2B5EF4-FFF2-40B4-BE49-F238E27FC236}">
                  <a16:creationId xmlns:a16="http://schemas.microsoft.com/office/drawing/2014/main" id="{3261D30B-4170-A621-E3E2-5056736B0D1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768" b="61973"/>
            <a:stretch/>
          </p:blipFill>
          <p:spPr bwMode="auto">
            <a:xfrm>
              <a:off x="540023" y="2528252"/>
              <a:ext cx="7493442" cy="1825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a:extLst>
                <a:ext uri="{FF2B5EF4-FFF2-40B4-BE49-F238E27FC236}">
                  <a16:creationId xmlns:a16="http://schemas.microsoft.com/office/drawing/2014/main" id="{BF1C767E-0634-A97D-1F25-02EF71F14DE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8320" b="6908"/>
            <a:stretch/>
          </p:blipFill>
          <p:spPr bwMode="auto">
            <a:xfrm>
              <a:off x="540024" y="4643562"/>
              <a:ext cx="7493442" cy="18526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9" name="Picture 2">
            <a:extLst>
              <a:ext uri="{FF2B5EF4-FFF2-40B4-BE49-F238E27FC236}">
                <a16:creationId xmlns:a16="http://schemas.microsoft.com/office/drawing/2014/main" id="{0CBC5913-D4B2-E996-B847-B15798599F1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3092" r="50325" b="118"/>
          <a:stretch/>
        </p:blipFill>
        <p:spPr bwMode="auto">
          <a:xfrm>
            <a:off x="5952812" y="5376445"/>
            <a:ext cx="4774572" cy="3617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2">
            <a:extLst>
              <a:ext uri="{FF2B5EF4-FFF2-40B4-BE49-F238E27FC236}">
                <a16:creationId xmlns:a16="http://schemas.microsoft.com/office/drawing/2014/main" id="{D96147F8-775F-96B6-0620-F4C0F5B0B73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91072"/>
          <a:stretch/>
        </p:blipFill>
        <p:spPr bwMode="auto">
          <a:xfrm>
            <a:off x="103376" y="3552887"/>
            <a:ext cx="3672408" cy="2307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a:extLst>
              <a:ext uri="{FF2B5EF4-FFF2-40B4-BE49-F238E27FC236}">
                <a16:creationId xmlns:a16="http://schemas.microsoft.com/office/drawing/2014/main" id="{CD6E910A-F49E-B2AA-47F6-9F1A289558FD}"/>
              </a:ext>
            </a:extLst>
          </p:cNvPr>
          <p:cNvSpPr txBox="1"/>
          <p:nvPr/>
        </p:nvSpPr>
        <p:spPr>
          <a:xfrm>
            <a:off x="63738" y="1326569"/>
            <a:ext cx="3805938" cy="646331"/>
          </a:xfrm>
          <a:prstGeom prst="rect">
            <a:avLst/>
          </a:prstGeom>
          <a:noFill/>
        </p:spPr>
        <p:txBody>
          <a:bodyPr wrap="square" rtlCol="0">
            <a:spAutoFit/>
          </a:bodyPr>
          <a:lstStyle/>
          <a:p>
            <a:pPr algn="ctr"/>
            <a:r>
              <a:rPr lang="en-US" altLang="ja-JP" dirty="0"/>
              <a:t>Integrated moisture flux (IMF) convergence</a:t>
            </a:r>
            <a:endParaRPr lang="ja-JP" altLang="en-US" dirty="0"/>
          </a:p>
        </p:txBody>
      </p:sp>
      <p:sp>
        <p:nvSpPr>
          <p:cNvPr id="24" name="テキスト ボックス 23">
            <a:extLst>
              <a:ext uri="{FF2B5EF4-FFF2-40B4-BE49-F238E27FC236}">
                <a16:creationId xmlns:a16="http://schemas.microsoft.com/office/drawing/2014/main" id="{6A8B923C-4983-D67D-3748-7F29C9649647}"/>
              </a:ext>
            </a:extLst>
          </p:cNvPr>
          <p:cNvSpPr txBox="1"/>
          <p:nvPr/>
        </p:nvSpPr>
        <p:spPr>
          <a:xfrm>
            <a:off x="4959797" y="1545775"/>
            <a:ext cx="3677802" cy="369332"/>
          </a:xfrm>
          <a:prstGeom prst="rect">
            <a:avLst/>
          </a:prstGeom>
          <a:noFill/>
        </p:spPr>
        <p:txBody>
          <a:bodyPr wrap="none" rtlCol="0">
            <a:spAutoFit/>
          </a:bodyPr>
          <a:lstStyle/>
          <a:p>
            <a:r>
              <a:rPr lang="en-US" altLang="ja-JP" dirty="0"/>
              <a:t>Horizontal moisture flux convergence</a:t>
            </a:r>
            <a:endParaRPr lang="ja-JP" altLang="en-US" dirty="0"/>
          </a:p>
        </p:txBody>
      </p:sp>
      <p:sp>
        <p:nvSpPr>
          <p:cNvPr id="25" name="テキスト ボックス 24">
            <a:extLst>
              <a:ext uri="{FF2B5EF4-FFF2-40B4-BE49-F238E27FC236}">
                <a16:creationId xmlns:a16="http://schemas.microsoft.com/office/drawing/2014/main" id="{A359BAB8-F07C-9DD4-4BE8-D4709636DC7C}"/>
              </a:ext>
            </a:extLst>
          </p:cNvPr>
          <p:cNvSpPr txBox="1"/>
          <p:nvPr/>
        </p:nvSpPr>
        <p:spPr>
          <a:xfrm>
            <a:off x="8710339" y="1545775"/>
            <a:ext cx="3417923" cy="369332"/>
          </a:xfrm>
          <a:prstGeom prst="rect">
            <a:avLst/>
          </a:prstGeom>
          <a:noFill/>
        </p:spPr>
        <p:txBody>
          <a:bodyPr wrap="none" rtlCol="0">
            <a:spAutoFit/>
          </a:bodyPr>
          <a:lstStyle/>
          <a:p>
            <a:r>
              <a:rPr lang="en-US" altLang="ja-JP" dirty="0"/>
              <a:t>Vertical moisture flux convergence</a:t>
            </a:r>
            <a:endParaRPr lang="ja-JP" altLang="en-US" dirty="0"/>
          </a:p>
        </p:txBody>
      </p:sp>
      <p:sp>
        <p:nvSpPr>
          <p:cNvPr id="13" name="テキスト ボックス 12">
            <a:extLst>
              <a:ext uri="{FF2B5EF4-FFF2-40B4-BE49-F238E27FC236}">
                <a16:creationId xmlns:a16="http://schemas.microsoft.com/office/drawing/2014/main" id="{DD17121E-558D-BAF0-2501-D4679783324D}"/>
              </a:ext>
            </a:extLst>
          </p:cNvPr>
          <p:cNvSpPr txBox="1"/>
          <p:nvPr/>
        </p:nvSpPr>
        <p:spPr>
          <a:xfrm>
            <a:off x="4056402" y="2460682"/>
            <a:ext cx="891911" cy="369332"/>
          </a:xfrm>
          <a:prstGeom prst="rect">
            <a:avLst/>
          </a:prstGeom>
          <a:noFill/>
          <a:ln>
            <a:noFill/>
          </a:ln>
        </p:spPr>
        <p:txBody>
          <a:bodyPr wrap="none" rtlCol="0">
            <a:spAutoFit/>
          </a:bodyPr>
          <a:lstStyle/>
          <a:p>
            <a:r>
              <a:rPr lang="en-US" altLang="ja-JP" dirty="0"/>
              <a:t>600hPa</a:t>
            </a:r>
            <a:endParaRPr lang="ja-JP" altLang="en-US" dirty="0"/>
          </a:p>
        </p:txBody>
      </p:sp>
      <p:sp>
        <p:nvSpPr>
          <p:cNvPr id="41" name="テキスト ボックス 40">
            <a:extLst>
              <a:ext uri="{FF2B5EF4-FFF2-40B4-BE49-F238E27FC236}">
                <a16:creationId xmlns:a16="http://schemas.microsoft.com/office/drawing/2014/main" id="{EA9EEAAE-D7CC-E282-255E-CE83F8D6297F}"/>
              </a:ext>
            </a:extLst>
          </p:cNvPr>
          <p:cNvSpPr txBox="1"/>
          <p:nvPr/>
        </p:nvSpPr>
        <p:spPr>
          <a:xfrm>
            <a:off x="4446938" y="711551"/>
            <a:ext cx="2881205" cy="461665"/>
          </a:xfrm>
          <a:prstGeom prst="rect">
            <a:avLst/>
          </a:prstGeom>
          <a:noFill/>
        </p:spPr>
        <p:txBody>
          <a:bodyPr wrap="square">
            <a:spAutoFit/>
          </a:bodyPr>
          <a:lstStyle/>
          <a:p>
            <a:r>
              <a:rPr lang="en-US" altLang="ja-JP" sz="2400" dirty="0">
                <a:solidFill>
                  <a:srgbClr val="F79646">
                    <a:lumMod val="75000"/>
                  </a:srgbClr>
                </a:solidFill>
                <a:latin typeface="Calibri"/>
                <a:ea typeface="Meiryo UI" panose="020B0604030504040204" pitchFamily="50" charset="-128"/>
              </a:rPr>
              <a:t>JRA55 0Z 7 July 2018</a:t>
            </a:r>
            <a:endParaRPr lang="ja-JP" altLang="en-US" sz="2400" dirty="0">
              <a:solidFill>
                <a:srgbClr val="F79646">
                  <a:lumMod val="75000"/>
                </a:srgbClr>
              </a:solidFill>
              <a:latin typeface="Calibri"/>
            </a:endParaRPr>
          </a:p>
        </p:txBody>
      </p:sp>
      <p:sp>
        <p:nvSpPr>
          <p:cNvPr id="4" name="テキスト ボックス 3">
            <a:extLst>
              <a:ext uri="{FF2B5EF4-FFF2-40B4-BE49-F238E27FC236}">
                <a16:creationId xmlns:a16="http://schemas.microsoft.com/office/drawing/2014/main" id="{5006A992-D5DF-E955-53AA-C2D5EE389944}"/>
              </a:ext>
            </a:extLst>
          </p:cNvPr>
          <p:cNvSpPr txBox="1"/>
          <p:nvPr/>
        </p:nvSpPr>
        <p:spPr>
          <a:xfrm>
            <a:off x="4054399" y="4324682"/>
            <a:ext cx="881844" cy="369332"/>
          </a:xfrm>
          <a:prstGeom prst="rect">
            <a:avLst/>
          </a:prstGeom>
          <a:noFill/>
          <a:ln>
            <a:noFill/>
          </a:ln>
        </p:spPr>
        <p:txBody>
          <a:bodyPr wrap="none" rtlCol="0">
            <a:spAutoFit/>
          </a:bodyPr>
          <a:lstStyle/>
          <a:p>
            <a:r>
              <a:rPr lang="en-US" altLang="ja-JP" dirty="0"/>
              <a:t>850hPa</a:t>
            </a:r>
            <a:endParaRPr lang="ja-JP" altLang="en-US"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AB8B8EE2-AAF1-6889-D561-A1C54B6AFEB4}"/>
                  </a:ext>
                </a:extLst>
              </p:cNvPr>
              <p:cNvSpPr txBox="1"/>
              <p:nvPr/>
            </p:nvSpPr>
            <p:spPr>
              <a:xfrm>
                <a:off x="669999" y="3968318"/>
                <a:ext cx="2231252" cy="6786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1600" smtClean="0">
                          <a:latin typeface="Cambria Math" panose="02040503050406030204" pitchFamily="18" charset="0"/>
                        </a:rPr>
                        <m:t>I</m:t>
                      </m:r>
                      <m:r>
                        <m:rPr>
                          <m:sty m:val="p"/>
                        </m:rPr>
                        <a:rPr lang="en-US" altLang="ja-JP" sz="1600" b="0" i="0" smtClean="0">
                          <a:latin typeface="Cambria Math" panose="02040503050406030204" pitchFamily="18" charset="0"/>
                        </a:rPr>
                        <m:t>MF</m:t>
                      </m:r>
                      <m:r>
                        <a:rPr kumimoji="1" lang="en-US" altLang="ja-JP" sz="1600" b="0" i="1" smtClean="0">
                          <a:latin typeface="Cambria Math" panose="02040503050406030204" pitchFamily="18" charset="0"/>
                        </a:rPr>
                        <m:t>=</m:t>
                      </m:r>
                      <m:f>
                        <m:fPr>
                          <m:ctrlPr>
                            <a:rPr kumimoji="1" lang="en-US" altLang="ja-JP" sz="1600" b="0" i="1" smtClean="0">
                              <a:latin typeface="Cambria Math" panose="02040503050406030204" pitchFamily="18" charset="0"/>
                            </a:rPr>
                          </m:ctrlPr>
                        </m:fPr>
                        <m:num>
                          <m:r>
                            <a:rPr kumimoji="1" lang="en-US" altLang="ja-JP" sz="1600" b="0" i="1" smtClean="0">
                              <a:latin typeface="Cambria Math" panose="02040503050406030204" pitchFamily="18" charset="0"/>
                            </a:rPr>
                            <m:t>1</m:t>
                          </m:r>
                        </m:num>
                        <m:den>
                          <m:r>
                            <a:rPr kumimoji="1" lang="en-US" altLang="ja-JP" sz="1600" b="0" i="1" smtClean="0">
                              <a:latin typeface="Cambria Math" panose="02040503050406030204" pitchFamily="18" charset="0"/>
                            </a:rPr>
                            <m:t>𝑔</m:t>
                          </m:r>
                        </m:den>
                      </m:f>
                      <m:nary>
                        <m:naryPr>
                          <m:ctrlPr>
                            <a:rPr kumimoji="1" lang="en-US" altLang="ja-JP" sz="1600" b="0" i="1" smtClean="0">
                              <a:latin typeface="Cambria Math" panose="02040503050406030204" pitchFamily="18" charset="0"/>
                            </a:rPr>
                          </m:ctrlPr>
                        </m:naryPr>
                        <m:sub>
                          <m:r>
                            <a:rPr kumimoji="1" lang="en-US" altLang="ja-JP" sz="1600" b="0" i="1" smtClean="0">
                              <a:latin typeface="Cambria Math" panose="02040503050406030204" pitchFamily="18" charset="0"/>
                            </a:rPr>
                            <m:t>𝑠𝑢𝑟𝑓𝑎𝑐𝑒</m:t>
                          </m:r>
                        </m:sub>
                        <m:sup>
                          <m:r>
                            <a:rPr kumimoji="1" lang="en-US" altLang="ja-JP" sz="1600" b="0" i="1" smtClean="0">
                              <a:latin typeface="Cambria Math" panose="02040503050406030204" pitchFamily="18" charset="0"/>
                            </a:rPr>
                            <m:t>100</m:t>
                          </m:r>
                          <m:r>
                            <a:rPr kumimoji="1" lang="en-US" altLang="ja-JP" sz="1600" b="0" i="1" smtClean="0">
                              <a:latin typeface="Cambria Math" panose="02040503050406030204" pitchFamily="18" charset="0"/>
                            </a:rPr>
                            <m:t>h𝑃𝑎</m:t>
                          </m:r>
                        </m:sup>
                        <m:e>
                          <m:r>
                            <a:rPr kumimoji="1" lang="en-US" altLang="ja-JP" sz="1600" b="0" i="1" smtClean="0">
                              <a:latin typeface="Cambria Math" panose="02040503050406030204" pitchFamily="18" charset="0"/>
                            </a:rPr>
                            <m:t>𝑞</m:t>
                          </m:r>
                          <m:r>
                            <a:rPr kumimoji="1" lang="en-US" altLang="ja-JP" sz="1600" b="1" i="1" smtClean="0">
                              <a:latin typeface="Cambria Math" panose="02040503050406030204" pitchFamily="18" charset="0"/>
                            </a:rPr>
                            <m:t>𝒗</m:t>
                          </m:r>
                          <m:r>
                            <a:rPr kumimoji="1" lang="en-US" altLang="ja-JP" sz="1600" b="1" i="1" smtClean="0">
                              <a:latin typeface="Cambria Math" panose="02040503050406030204" pitchFamily="18" charset="0"/>
                            </a:rPr>
                            <m:t> </m:t>
                          </m:r>
                          <m:r>
                            <a:rPr kumimoji="1" lang="en-US" altLang="ja-JP" sz="1600" b="0" i="1" smtClean="0">
                              <a:latin typeface="Cambria Math" panose="02040503050406030204" pitchFamily="18" charset="0"/>
                            </a:rPr>
                            <m:t>𝑑𝑝</m:t>
                          </m:r>
                        </m:e>
                      </m:nary>
                    </m:oMath>
                  </m:oMathPara>
                </a14:m>
                <a:endParaRPr kumimoji="1" lang="ja-JP" altLang="en-US" sz="1600" dirty="0"/>
              </a:p>
            </p:txBody>
          </p:sp>
        </mc:Choice>
        <mc:Fallback xmlns="">
          <p:sp>
            <p:nvSpPr>
              <p:cNvPr id="5" name="テキスト ボックス 4">
                <a:extLst>
                  <a:ext uri="{FF2B5EF4-FFF2-40B4-BE49-F238E27FC236}">
                    <a16:creationId xmlns:a16="http://schemas.microsoft.com/office/drawing/2014/main" id="{AB8B8EE2-AAF1-6889-D561-A1C54B6AFEB4}"/>
                  </a:ext>
                </a:extLst>
              </p:cNvPr>
              <p:cNvSpPr txBox="1">
                <a:spLocks noRot="1" noChangeAspect="1" noMove="1" noResize="1" noEditPoints="1" noAdjustHandles="1" noChangeArrowheads="1" noChangeShapeType="1" noTextEdit="1"/>
              </p:cNvSpPr>
              <p:nvPr/>
            </p:nvSpPr>
            <p:spPr>
              <a:xfrm>
                <a:off x="669999" y="3968318"/>
                <a:ext cx="2231252" cy="678647"/>
              </a:xfrm>
              <a:prstGeom prst="rect">
                <a:avLst/>
              </a:prstGeom>
              <a:blipFill>
                <a:blip r:embed="rId6"/>
                <a:stretch>
                  <a:fillRect/>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FFDBC9FB-65E9-FFEE-5EF9-B1679A4AB63D}"/>
              </a:ext>
            </a:extLst>
          </p:cNvPr>
          <p:cNvSpPr txBox="1"/>
          <p:nvPr/>
        </p:nvSpPr>
        <p:spPr>
          <a:xfrm>
            <a:off x="5233863" y="5783757"/>
            <a:ext cx="5581920" cy="646331"/>
          </a:xfrm>
          <a:prstGeom prst="rect">
            <a:avLst/>
          </a:prstGeom>
          <a:noFill/>
        </p:spPr>
        <p:txBody>
          <a:bodyPr wrap="square" rtlCol="0">
            <a:spAutoFit/>
          </a:bodyPr>
          <a:lstStyle/>
          <a:p>
            <a:r>
              <a:rPr lang="en-US" altLang="ja-JP" dirty="0">
                <a:solidFill>
                  <a:srgbClr val="C00000"/>
                </a:solidFill>
              </a:rPr>
              <a:t>Large </a:t>
            </a:r>
            <a:r>
              <a:rPr lang="en-US" altLang="ja-JP" i="1" dirty="0">
                <a:solidFill>
                  <a:srgbClr val="C00000"/>
                </a:solidFill>
              </a:rPr>
              <a:t>h</a:t>
            </a:r>
            <a:r>
              <a:rPr kumimoji="1" lang="en-US" altLang="ja-JP" sz="1800" i="1" kern="1200" dirty="0">
                <a:solidFill>
                  <a:srgbClr val="C00000"/>
                </a:solidFill>
                <a:effectLst/>
                <a:latin typeface="+mn-lt"/>
                <a:ea typeface="+mn-ea"/>
                <a:cs typeface="+mn-cs"/>
              </a:rPr>
              <a:t>orizontal</a:t>
            </a:r>
            <a:r>
              <a:rPr kumimoji="1" lang="en-US" altLang="ja-JP" sz="1800" kern="1200" dirty="0">
                <a:solidFill>
                  <a:srgbClr val="C00000"/>
                </a:solidFill>
                <a:effectLst/>
                <a:latin typeface="+mn-lt"/>
                <a:ea typeface="+mn-ea"/>
                <a:cs typeface="+mn-cs"/>
              </a:rPr>
              <a:t> moisture flux convergence </a:t>
            </a:r>
            <a:br>
              <a:rPr kumimoji="1" lang="en-US" altLang="ja-JP" sz="1800" kern="1200" dirty="0">
                <a:solidFill>
                  <a:srgbClr val="C00000"/>
                </a:solidFill>
                <a:effectLst/>
                <a:latin typeface="+mn-lt"/>
                <a:ea typeface="+mn-ea"/>
                <a:cs typeface="+mn-cs"/>
              </a:rPr>
            </a:br>
            <a:r>
              <a:rPr lang="en-US" altLang="ja-JP" dirty="0">
                <a:solidFill>
                  <a:srgbClr val="C00000"/>
                </a:solidFill>
              </a:rPr>
              <a:t>in the lower troposphere (</a:t>
            </a:r>
            <a:r>
              <a:rPr kumimoji="1" lang="en-US" altLang="ja-JP" sz="1800" kern="1200" dirty="0">
                <a:solidFill>
                  <a:srgbClr val="C00000"/>
                </a:solidFill>
                <a:effectLst/>
                <a:latin typeface="+mn-lt"/>
                <a:ea typeface="+mn-ea"/>
                <a:cs typeface="+mn-cs"/>
              </a:rPr>
              <a:t>southwesterly and southerly)</a:t>
            </a:r>
          </a:p>
        </p:txBody>
      </p:sp>
      <p:sp>
        <p:nvSpPr>
          <p:cNvPr id="7" name="テキスト ボックス 6">
            <a:extLst>
              <a:ext uri="{FF2B5EF4-FFF2-40B4-BE49-F238E27FC236}">
                <a16:creationId xmlns:a16="http://schemas.microsoft.com/office/drawing/2014/main" id="{7228CDDD-4187-87B1-A4AA-5D440072515E}"/>
              </a:ext>
            </a:extLst>
          </p:cNvPr>
          <p:cNvSpPr txBox="1"/>
          <p:nvPr/>
        </p:nvSpPr>
        <p:spPr>
          <a:xfrm>
            <a:off x="168322" y="4801807"/>
            <a:ext cx="4500463" cy="646331"/>
          </a:xfrm>
          <a:prstGeom prst="rect">
            <a:avLst/>
          </a:prstGeom>
          <a:noFill/>
        </p:spPr>
        <p:txBody>
          <a:bodyPr wrap="none" rtlCol="0">
            <a:spAutoFit/>
          </a:bodyPr>
          <a:lstStyle/>
          <a:p>
            <a:r>
              <a:rPr kumimoji="1" lang="en-US" altLang="ja-JP" dirty="0"/>
              <a:t>IMF c</a:t>
            </a:r>
            <a:r>
              <a:rPr lang="en-US" altLang="ja-JP" dirty="0"/>
              <a:t>onvergence was very large </a:t>
            </a:r>
            <a:br>
              <a:rPr lang="en-US" altLang="ja-JP" dirty="0"/>
            </a:br>
            <a:r>
              <a:rPr lang="en-US" altLang="ja-JP" dirty="0"/>
              <a:t>t</a:t>
            </a:r>
            <a:r>
              <a:rPr kumimoji="1" lang="en-US" altLang="ja-JP" dirty="0"/>
              <a:t>o the front of the </a:t>
            </a:r>
            <a:r>
              <a:rPr lang="en-US" altLang="ja-JP" dirty="0"/>
              <a:t>upper-tropospheric </a:t>
            </a:r>
            <a:r>
              <a:rPr kumimoji="1" lang="en-US" altLang="ja-JP" dirty="0"/>
              <a:t>trough.</a:t>
            </a:r>
            <a:endParaRPr kumimoji="1" lang="ja-JP" altLang="en-US" dirty="0"/>
          </a:p>
        </p:txBody>
      </p:sp>
      <p:sp>
        <p:nvSpPr>
          <p:cNvPr id="8" name="テキスト ボックス 7">
            <a:extLst>
              <a:ext uri="{FF2B5EF4-FFF2-40B4-BE49-F238E27FC236}">
                <a16:creationId xmlns:a16="http://schemas.microsoft.com/office/drawing/2014/main" id="{CBDC7FAC-C126-683B-3F42-A38681840233}"/>
              </a:ext>
            </a:extLst>
          </p:cNvPr>
          <p:cNvSpPr txBox="1"/>
          <p:nvPr/>
        </p:nvSpPr>
        <p:spPr>
          <a:xfrm>
            <a:off x="384412" y="6475616"/>
            <a:ext cx="11423176" cy="369332"/>
          </a:xfrm>
          <a:prstGeom prst="rect">
            <a:avLst/>
          </a:prstGeom>
          <a:noFill/>
        </p:spPr>
        <p:txBody>
          <a:bodyPr wrap="square" rtlCol="0">
            <a:spAutoFit/>
          </a:bodyPr>
          <a:lstStyle/>
          <a:p>
            <a:r>
              <a:rPr kumimoji="1" lang="en-US" altLang="ja-JP" sz="1800" kern="1200" dirty="0">
                <a:solidFill>
                  <a:srgbClr val="FF00FF"/>
                </a:solidFill>
                <a:effectLst/>
                <a:latin typeface="+mn-lt"/>
                <a:ea typeface="+mn-ea"/>
                <a:cs typeface="+mn-cs"/>
              </a:rPr>
              <a:t>Water vapor is advected by the horizontal flux in the lower troposphere and lifted by ascent on the front of the trough.</a:t>
            </a:r>
            <a:endParaRPr kumimoji="1" lang="ja-JP" altLang="en-US" dirty="0">
              <a:solidFill>
                <a:srgbClr val="FF00FF"/>
              </a:solidFill>
            </a:endParaRPr>
          </a:p>
        </p:txBody>
      </p:sp>
      <p:cxnSp>
        <p:nvCxnSpPr>
          <p:cNvPr id="10" name="直線矢印コネクタ 9">
            <a:extLst>
              <a:ext uri="{FF2B5EF4-FFF2-40B4-BE49-F238E27FC236}">
                <a16:creationId xmlns:a16="http://schemas.microsoft.com/office/drawing/2014/main" id="{407611D2-DC1F-E34D-8F22-F2A229DB1D00}"/>
              </a:ext>
            </a:extLst>
          </p:cNvPr>
          <p:cNvCxnSpPr>
            <a:cxnSpLocks/>
          </p:cNvCxnSpPr>
          <p:nvPr/>
        </p:nvCxnSpPr>
        <p:spPr>
          <a:xfrm flipV="1">
            <a:off x="5887540" y="5080001"/>
            <a:ext cx="208460" cy="703756"/>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楕円 20">
            <a:extLst>
              <a:ext uri="{FF2B5EF4-FFF2-40B4-BE49-F238E27FC236}">
                <a16:creationId xmlns:a16="http://schemas.microsoft.com/office/drawing/2014/main" id="{B857A93E-40DE-F60D-FD7E-FE6AFCC40932}"/>
              </a:ext>
            </a:extLst>
          </p:cNvPr>
          <p:cNvSpPr/>
          <p:nvPr/>
        </p:nvSpPr>
        <p:spPr>
          <a:xfrm rot="18903140">
            <a:off x="5600015" y="4404719"/>
            <a:ext cx="1612244" cy="471066"/>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C00000"/>
              </a:solidFill>
              <a:effectLst/>
              <a:uLnTx/>
              <a:uFillTx/>
              <a:latin typeface="游ゴシック" panose="020F0502020204030204"/>
              <a:ea typeface="游ゴシック" panose="020B0400000000000000" pitchFamily="50" charset="-128"/>
              <a:cs typeface="+mn-cs"/>
            </a:endParaRPr>
          </a:p>
        </p:txBody>
      </p:sp>
      <p:sp>
        <p:nvSpPr>
          <p:cNvPr id="31" name="楕円 30">
            <a:extLst>
              <a:ext uri="{FF2B5EF4-FFF2-40B4-BE49-F238E27FC236}">
                <a16:creationId xmlns:a16="http://schemas.microsoft.com/office/drawing/2014/main" id="{38FA261F-89D4-4B9D-DB23-2F1A6E8D3A4D}"/>
              </a:ext>
            </a:extLst>
          </p:cNvPr>
          <p:cNvSpPr/>
          <p:nvPr/>
        </p:nvSpPr>
        <p:spPr>
          <a:xfrm rot="18903140">
            <a:off x="9440612" y="2566842"/>
            <a:ext cx="1289342" cy="491155"/>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C00000"/>
              </a:solidFill>
              <a:effectLst/>
              <a:uLnTx/>
              <a:uFillTx/>
              <a:latin typeface="游ゴシック" panose="020F0502020204030204"/>
              <a:ea typeface="游ゴシック" panose="020B0400000000000000" pitchFamily="50" charset="-128"/>
              <a:cs typeface="+mn-cs"/>
            </a:endParaRPr>
          </a:p>
        </p:txBody>
      </p:sp>
      <p:sp>
        <p:nvSpPr>
          <p:cNvPr id="40" name="テキスト ボックス 39">
            <a:extLst>
              <a:ext uri="{FF2B5EF4-FFF2-40B4-BE49-F238E27FC236}">
                <a16:creationId xmlns:a16="http://schemas.microsoft.com/office/drawing/2014/main" id="{6F845E6F-C8B8-D295-1977-3358D694310E}"/>
              </a:ext>
            </a:extLst>
          </p:cNvPr>
          <p:cNvSpPr txBox="1"/>
          <p:nvPr/>
        </p:nvSpPr>
        <p:spPr>
          <a:xfrm>
            <a:off x="8263829" y="871017"/>
            <a:ext cx="4011298" cy="646331"/>
          </a:xfrm>
          <a:prstGeom prst="rect">
            <a:avLst/>
          </a:prstGeom>
          <a:noFill/>
        </p:spPr>
        <p:txBody>
          <a:bodyPr wrap="square" rtlCol="0">
            <a:spAutoFit/>
          </a:bodyPr>
          <a:lstStyle/>
          <a:p>
            <a:r>
              <a:rPr lang="en-US" altLang="ja-JP" dirty="0">
                <a:solidFill>
                  <a:srgbClr val="C00000"/>
                </a:solidFill>
              </a:rPr>
              <a:t>Large </a:t>
            </a:r>
            <a:r>
              <a:rPr lang="en-US" altLang="ja-JP" i="1" dirty="0">
                <a:solidFill>
                  <a:srgbClr val="C00000"/>
                </a:solidFill>
              </a:rPr>
              <a:t>v</a:t>
            </a:r>
            <a:r>
              <a:rPr kumimoji="1" lang="en-US" altLang="ja-JP" sz="1800" i="1" kern="1200" dirty="0">
                <a:solidFill>
                  <a:srgbClr val="C00000"/>
                </a:solidFill>
                <a:effectLst/>
                <a:latin typeface="+mn-lt"/>
                <a:ea typeface="+mn-ea"/>
                <a:cs typeface="+mn-cs"/>
              </a:rPr>
              <a:t>ertical</a:t>
            </a:r>
            <a:r>
              <a:rPr kumimoji="1" lang="en-US" altLang="ja-JP" sz="1800" kern="1200" dirty="0">
                <a:solidFill>
                  <a:srgbClr val="C00000"/>
                </a:solidFill>
                <a:effectLst/>
                <a:latin typeface="+mn-lt"/>
                <a:ea typeface="+mn-ea"/>
                <a:cs typeface="+mn-cs"/>
              </a:rPr>
              <a:t> moisture flux convergence in the mid-troposphere</a:t>
            </a:r>
          </a:p>
        </p:txBody>
      </p:sp>
      <p:cxnSp>
        <p:nvCxnSpPr>
          <p:cNvPr id="45" name="直線矢印コネクタ 44">
            <a:extLst>
              <a:ext uri="{FF2B5EF4-FFF2-40B4-BE49-F238E27FC236}">
                <a16:creationId xmlns:a16="http://schemas.microsoft.com/office/drawing/2014/main" id="{297ADEFA-3C69-EB5F-7415-F1F4D05BFA9A}"/>
              </a:ext>
            </a:extLst>
          </p:cNvPr>
          <p:cNvCxnSpPr>
            <a:cxnSpLocks/>
          </p:cNvCxnSpPr>
          <p:nvPr/>
        </p:nvCxnSpPr>
        <p:spPr>
          <a:xfrm flipH="1">
            <a:off x="10127673" y="1517348"/>
            <a:ext cx="395124" cy="1128000"/>
          </a:xfrm>
          <a:prstGeom prst="straightConnector1">
            <a:avLst/>
          </a:prstGeom>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16F0E7A5-6640-9FF5-554A-ADDCD3FB8582}"/>
              </a:ext>
            </a:extLst>
          </p:cNvPr>
          <p:cNvSpPr txBox="1"/>
          <p:nvPr/>
        </p:nvSpPr>
        <p:spPr>
          <a:xfrm>
            <a:off x="10143007" y="126313"/>
            <a:ext cx="2067938" cy="338554"/>
          </a:xfrm>
          <a:prstGeom prst="rect">
            <a:avLst/>
          </a:prstGeom>
          <a:noFill/>
        </p:spPr>
        <p:txBody>
          <a:bodyPr wrap="none" rtlCol="0">
            <a:spAutoFit/>
          </a:bodyPr>
          <a:lstStyle/>
          <a:p>
            <a:r>
              <a:rPr kumimoji="1" lang="en-US" altLang="ja-JP" sz="1600" dirty="0"/>
              <a:t>Yokoyama et al. (2020)</a:t>
            </a:r>
            <a:endParaRPr kumimoji="1" lang="ja-JP" altLang="en-US" sz="1600" dirty="0"/>
          </a:p>
        </p:txBody>
      </p:sp>
    </p:spTree>
    <p:extLst>
      <p:ext uri="{BB962C8B-B14F-4D97-AF65-F5344CB8AC3E}">
        <p14:creationId xmlns:p14="http://schemas.microsoft.com/office/powerpoint/2010/main" val="2562513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四角形: 角を丸くする 18">
            <a:extLst>
              <a:ext uri="{FF2B5EF4-FFF2-40B4-BE49-F238E27FC236}">
                <a16:creationId xmlns:a16="http://schemas.microsoft.com/office/drawing/2014/main" id="{B6487E35-2418-E60D-55C2-0D7A22D575D7}"/>
              </a:ext>
            </a:extLst>
          </p:cNvPr>
          <p:cNvSpPr/>
          <p:nvPr/>
        </p:nvSpPr>
        <p:spPr>
          <a:xfrm>
            <a:off x="9971532" y="604598"/>
            <a:ext cx="2220468" cy="2521067"/>
          </a:xfrm>
          <a:prstGeom prst="roundRect">
            <a:avLst/>
          </a:prstGeom>
          <a:solidFill>
            <a:srgbClr val="CCFFCC">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DA73D6B1-3265-BCED-A1E4-D2E8629534D6}"/>
              </a:ext>
            </a:extLst>
          </p:cNvPr>
          <p:cNvSpPr>
            <a:spLocks noGrp="1"/>
          </p:cNvSpPr>
          <p:nvPr>
            <p:ph type="title"/>
          </p:nvPr>
        </p:nvSpPr>
        <p:spPr/>
        <p:txBody>
          <a:bodyPr>
            <a:normAutofit/>
          </a:bodyPr>
          <a:lstStyle/>
          <a:p>
            <a:r>
              <a:rPr kumimoji="1" lang="en-US" altLang="ja-JP" sz="2600" dirty="0"/>
              <a:t>  Contributions to ω from dynamical &amp; diabatic</a:t>
            </a:r>
            <a:r>
              <a:rPr lang="en-US" altLang="ja-JP" sz="2600" dirty="0"/>
              <a:t> forcing</a:t>
            </a:r>
            <a:endParaRPr kumimoji="1" lang="ja-JP" altLang="en-US" sz="2600" dirty="0"/>
          </a:p>
        </p:txBody>
      </p:sp>
      <p:sp>
        <p:nvSpPr>
          <p:cNvPr id="3" name="スライド番号プレースホルダー 2">
            <a:extLst>
              <a:ext uri="{FF2B5EF4-FFF2-40B4-BE49-F238E27FC236}">
                <a16:creationId xmlns:a16="http://schemas.microsoft.com/office/drawing/2014/main" id="{038F1FC6-A3FF-C5A2-591E-E39CB8E0B939}"/>
              </a:ext>
            </a:extLst>
          </p:cNvPr>
          <p:cNvSpPr>
            <a:spLocks noGrp="1"/>
          </p:cNvSpPr>
          <p:nvPr>
            <p:ph type="sldNum" sz="quarter" idx="12"/>
          </p:nvPr>
        </p:nvSpPr>
        <p:spPr/>
        <p:txBody>
          <a:bodyPr/>
          <a:lstStyle/>
          <a:p>
            <a:fld id="{46E100B3-9BC0-419A-B016-C0EDA7D3E2A7}" type="slidenum">
              <a:rPr kumimoji="1" lang="ja-JP" altLang="en-US" smtClean="0"/>
              <a:t>24</a:t>
            </a:fld>
            <a:endParaRPr kumimoji="1" lang="ja-JP" altLang="en-US" dirty="0"/>
          </a:p>
        </p:txBody>
      </p:sp>
      <p:pic>
        <p:nvPicPr>
          <p:cNvPr id="27" name="Picture 4">
            <a:extLst>
              <a:ext uri="{FF2B5EF4-FFF2-40B4-BE49-F238E27FC236}">
                <a16:creationId xmlns:a16="http://schemas.microsoft.com/office/drawing/2014/main" id="{66049EE1-2B28-15D5-6AF7-12C8602F6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0143" y="1150317"/>
            <a:ext cx="1743320" cy="1852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テキスト ボックス 27">
            <a:extLst>
              <a:ext uri="{FF2B5EF4-FFF2-40B4-BE49-F238E27FC236}">
                <a16:creationId xmlns:a16="http://schemas.microsoft.com/office/drawing/2014/main" id="{4A337876-24CE-0468-220B-415EF74EE557}"/>
              </a:ext>
            </a:extLst>
          </p:cNvPr>
          <p:cNvSpPr txBox="1"/>
          <p:nvPr/>
        </p:nvSpPr>
        <p:spPr>
          <a:xfrm>
            <a:off x="11051803" y="1018128"/>
            <a:ext cx="1080346" cy="669414"/>
          </a:xfrm>
          <a:prstGeom prst="rect">
            <a:avLst/>
          </a:prstGeom>
          <a:solidFill>
            <a:schemeClr val="bg1"/>
          </a:solidFill>
          <a:ln>
            <a:solidFill>
              <a:schemeClr val="tx1"/>
            </a:solidFill>
          </a:ln>
        </p:spPr>
        <p:txBody>
          <a:bodyPr wrap="square" rtlCol="0">
            <a:spAutoFit/>
          </a:bodyPr>
          <a:lstStyle/>
          <a:p>
            <a:pPr algn="ctr">
              <a:lnSpc>
                <a:spcPts val="1500"/>
              </a:lnSpc>
            </a:pPr>
            <a:r>
              <a:rPr lang="en-US" altLang="ja-JP" sz="1200" dirty="0"/>
              <a:t>JRA55 LH</a:t>
            </a:r>
          </a:p>
          <a:p>
            <a:pPr algn="ctr">
              <a:lnSpc>
                <a:spcPts val="1500"/>
              </a:lnSpc>
            </a:pPr>
            <a:r>
              <a:rPr lang="en-US" altLang="ja-JP" sz="1200" dirty="0">
                <a:solidFill>
                  <a:srgbClr val="FF0000"/>
                </a:solidFill>
              </a:rPr>
              <a:t>GPM SLH(LH)</a:t>
            </a:r>
          </a:p>
          <a:p>
            <a:pPr algn="ctr">
              <a:lnSpc>
                <a:spcPts val="1500"/>
              </a:lnSpc>
            </a:pPr>
            <a:r>
              <a:rPr lang="en-US" altLang="ja-JP" sz="1200" dirty="0">
                <a:solidFill>
                  <a:srgbClr val="3333CC"/>
                </a:solidFill>
              </a:rPr>
              <a:t>GPM SLH(Q</a:t>
            </a:r>
            <a:r>
              <a:rPr lang="en-US" altLang="ja-JP" sz="1200" baseline="-25000" dirty="0">
                <a:solidFill>
                  <a:srgbClr val="3333CC"/>
                </a:solidFill>
              </a:rPr>
              <a:t>1R</a:t>
            </a:r>
            <a:r>
              <a:rPr lang="en-US" altLang="ja-JP" sz="1200" dirty="0">
                <a:solidFill>
                  <a:srgbClr val="3333CC"/>
                </a:solidFill>
              </a:rPr>
              <a:t>)</a:t>
            </a:r>
            <a:endParaRPr lang="ja-JP" altLang="en-US" sz="1200" baseline="-25000" dirty="0">
              <a:solidFill>
                <a:srgbClr val="3333CC"/>
              </a:solidFill>
            </a:endParaRPr>
          </a:p>
        </p:txBody>
      </p:sp>
      <p:pic>
        <p:nvPicPr>
          <p:cNvPr id="34" name="図 33">
            <a:extLst>
              <a:ext uri="{FF2B5EF4-FFF2-40B4-BE49-F238E27FC236}">
                <a16:creationId xmlns:a16="http://schemas.microsoft.com/office/drawing/2014/main" id="{B2C2319C-BBDB-4BCF-2D0F-EC35FD544795}"/>
              </a:ext>
            </a:extLst>
          </p:cNvPr>
          <p:cNvPicPr>
            <a:picLocks noChangeAspect="1"/>
          </p:cNvPicPr>
          <p:nvPr/>
        </p:nvPicPr>
        <p:blipFill>
          <a:blip r:embed="rId4"/>
          <a:srcRect t="3298"/>
          <a:stretch/>
        </p:blipFill>
        <p:spPr>
          <a:xfrm>
            <a:off x="262488" y="928116"/>
            <a:ext cx="3869809" cy="5877650"/>
          </a:xfrm>
          <a:prstGeom prst="rect">
            <a:avLst/>
          </a:prstGeom>
        </p:spPr>
      </p:pic>
      <p:sp>
        <p:nvSpPr>
          <p:cNvPr id="44" name="テキスト ボックス 43">
            <a:extLst>
              <a:ext uri="{FF2B5EF4-FFF2-40B4-BE49-F238E27FC236}">
                <a16:creationId xmlns:a16="http://schemas.microsoft.com/office/drawing/2014/main" id="{744EB32E-7EC9-5157-94A9-C72E46243324}"/>
              </a:ext>
            </a:extLst>
          </p:cNvPr>
          <p:cNvSpPr txBox="1"/>
          <p:nvPr/>
        </p:nvSpPr>
        <p:spPr>
          <a:xfrm>
            <a:off x="10215011" y="714106"/>
            <a:ext cx="1821332" cy="338554"/>
          </a:xfrm>
          <a:prstGeom prst="rect">
            <a:avLst/>
          </a:prstGeom>
          <a:noFill/>
        </p:spPr>
        <p:txBody>
          <a:bodyPr wrap="none" rtlCol="0">
            <a:spAutoFit/>
          </a:bodyPr>
          <a:lstStyle/>
          <a:p>
            <a:r>
              <a:rPr kumimoji="1" lang="en-US" altLang="ja-JP" sz="1600" dirty="0"/>
              <a:t>Mean LH (W-Japan)</a:t>
            </a:r>
            <a:endParaRPr kumimoji="1" lang="ja-JP" altLang="en-US" sz="1600" dirty="0"/>
          </a:p>
        </p:txBody>
      </p:sp>
      <p:sp>
        <p:nvSpPr>
          <p:cNvPr id="45" name="テキスト ボックス 44">
            <a:extLst>
              <a:ext uri="{FF2B5EF4-FFF2-40B4-BE49-F238E27FC236}">
                <a16:creationId xmlns:a16="http://schemas.microsoft.com/office/drawing/2014/main" id="{2C4FF330-75B2-E942-B4E8-0B2581CEE171}"/>
              </a:ext>
            </a:extLst>
          </p:cNvPr>
          <p:cNvSpPr txBox="1"/>
          <p:nvPr/>
        </p:nvSpPr>
        <p:spPr>
          <a:xfrm>
            <a:off x="10143007" y="126313"/>
            <a:ext cx="2067938" cy="338554"/>
          </a:xfrm>
          <a:prstGeom prst="rect">
            <a:avLst/>
          </a:prstGeom>
          <a:noFill/>
        </p:spPr>
        <p:txBody>
          <a:bodyPr wrap="none" rtlCol="0">
            <a:spAutoFit/>
          </a:bodyPr>
          <a:lstStyle/>
          <a:p>
            <a:r>
              <a:rPr kumimoji="1" lang="en-US" altLang="ja-JP" sz="1600" dirty="0"/>
              <a:t>Yokoyama et al. (2020)</a:t>
            </a:r>
            <a:endParaRPr kumimoji="1" lang="ja-JP" altLang="en-US" sz="1600" dirty="0"/>
          </a:p>
        </p:txBody>
      </p:sp>
      <p:sp>
        <p:nvSpPr>
          <p:cNvPr id="52" name="テキスト ボックス 51">
            <a:extLst>
              <a:ext uri="{FF2B5EF4-FFF2-40B4-BE49-F238E27FC236}">
                <a16:creationId xmlns:a16="http://schemas.microsoft.com/office/drawing/2014/main" id="{D0CDE21F-BBED-A5DD-056E-301F984F159E}"/>
              </a:ext>
            </a:extLst>
          </p:cNvPr>
          <p:cNvSpPr txBox="1"/>
          <p:nvPr/>
        </p:nvSpPr>
        <p:spPr>
          <a:xfrm>
            <a:off x="1240443" y="2679927"/>
            <a:ext cx="1816229"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ja-JP" sz="1400" dirty="0">
                <a:solidFill>
                  <a:prstClr val="black"/>
                </a:solidFill>
                <a:ea typeface="Meiryo UI" panose="020B0604030504040204" pitchFamily="50" charset="-128"/>
              </a:rPr>
              <a:t>dynamical</a:t>
            </a:r>
            <a:r>
              <a:rPr lang="ja-JP" altLang="en-US" sz="1400" dirty="0">
                <a:solidFill>
                  <a:prstClr val="black"/>
                </a:solidFill>
                <a:ea typeface="Meiryo UI" panose="020B0604030504040204" pitchFamily="50" charset="-128"/>
              </a:rPr>
              <a:t> </a:t>
            </a:r>
            <a:r>
              <a:rPr kumimoji="1" lang="en-US" altLang="ja-JP" sz="1400" b="0" i="0" u="none" strike="noStrike" kern="1200" cap="none" spc="0" normalizeH="0" baseline="0" noProof="0" dirty="0">
                <a:ln>
                  <a:noFill/>
                </a:ln>
                <a:solidFill>
                  <a:prstClr val="black"/>
                </a:solidFill>
                <a:effectLst/>
                <a:uLnTx/>
                <a:uFillTx/>
                <a:ea typeface="Meiryo UI" panose="020B0604030504040204" pitchFamily="50" charset="-128"/>
                <a:cs typeface="+mn-cs"/>
              </a:rPr>
              <a:t>ω@500hPa</a:t>
            </a:r>
            <a:endParaRPr kumimoji="1" lang="ja-JP" altLang="en-US" sz="1400" b="0" i="0" u="none" strike="noStrike" kern="1200" cap="none" spc="0" normalizeH="0" baseline="0" noProof="0" dirty="0">
              <a:ln>
                <a:noFill/>
              </a:ln>
              <a:solidFill>
                <a:prstClr val="black"/>
              </a:solidFill>
              <a:effectLst/>
              <a:uLnTx/>
              <a:uFillTx/>
              <a:ea typeface="Meiryo UI" panose="020B0604030504040204" pitchFamily="50" charset="-128"/>
              <a:cs typeface="+mn-cs"/>
            </a:endParaRPr>
          </a:p>
        </p:txBody>
      </p:sp>
      <p:sp>
        <p:nvSpPr>
          <p:cNvPr id="53" name="テキスト ボックス 52">
            <a:extLst>
              <a:ext uri="{FF2B5EF4-FFF2-40B4-BE49-F238E27FC236}">
                <a16:creationId xmlns:a16="http://schemas.microsoft.com/office/drawing/2014/main" id="{97E8173F-06DB-6B2D-F075-63FF826EEFE1}"/>
              </a:ext>
            </a:extLst>
          </p:cNvPr>
          <p:cNvSpPr txBox="1"/>
          <p:nvPr/>
        </p:nvSpPr>
        <p:spPr>
          <a:xfrm>
            <a:off x="1240443" y="4720266"/>
            <a:ext cx="1816229"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ja-JP" sz="1400" dirty="0">
                <a:solidFill>
                  <a:prstClr val="black"/>
                </a:solidFill>
                <a:ea typeface="Meiryo UI" panose="020B0604030504040204" pitchFamily="50" charset="-128"/>
              </a:rPr>
              <a:t>diabatic</a:t>
            </a:r>
            <a:r>
              <a:rPr lang="ja-JP" altLang="en-US" sz="1400" dirty="0">
                <a:solidFill>
                  <a:prstClr val="black"/>
                </a:solidFill>
                <a:ea typeface="Meiryo UI" panose="020B0604030504040204" pitchFamily="50" charset="-128"/>
              </a:rPr>
              <a:t> </a:t>
            </a:r>
            <a:r>
              <a:rPr kumimoji="1" lang="en-US" altLang="ja-JP" sz="1400" b="0" i="0" u="none" strike="noStrike" kern="1200" cap="none" spc="0" normalizeH="0" baseline="0" noProof="0" dirty="0">
                <a:ln>
                  <a:noFill/>
                </a:ln>
                <a:solidFill>
                  <a:prstClr val="black"/>
                </a:solidFill>
                <a:effectLst/>
                <a:uLnTx/>
                <a:uFillTx/>
                <a:ea typeface="Meiryo UI" panose="020B0604030504040204" pitchFamily="50" charset="-128"/>
                <a:cs typeface="+mn-cs"/>
              </a:rPr>
              <a:t>ω@500hPa</a:t>
            </a:r>
            <a:endParaRPr kumimoji="1" lang="ja-JP" altLang="en-US" sz="1400" b="0" i="0" u="none" strike="noStrike" kern="1200" cap="none" spc="0" normalizeH="0" baseline="0" noProof="0" dirty="0">
              <a:ln>
                <a:noFill/>
              </a:ln>
              <a:solidFill>
                <a:prstClr val="black"/>
              </a:solidFill>
              <a:effectLst/>
              <a:uLnTx/>
              <a:uFillTx/>
              <a:ea typeface="Meiryo UI" panose="020B0604030504040204" pitchFamily="50" charset="-128"/>
              <a:cs typeface="+mn-cs"/>
            </a:endParaRPr>
          </a:p>
        </p:txBody>
      </p:sp>
      <p:grpSp>
        <p:nvGrpSpPr>
          <p:cNvPr id="75" name="グループ化 74">
            <a:extLst>
              <a:ext uri="{FF2B5EF4-FFF2-40B4-BE49-F238E27FC236}">
                <a16:creationId xmlns:a16="http://schemas.microsoft.com/office/drawing/2014/main" id="{858DA1B0-5595-B6AB-C59B-50AEB8066D83}"/>
              </a:ext>
            </a:extLst>
          </p:cNvPr>
          <p:cNvGrpSpPr/>
          <p:nvPr/>
        </p:nvGrpSpPr>
        <p:grpSpPr>
          <a:xfrm>
            <a:off x="1593514" y="1138103"/>
            <a:ext cx="1010407" cy="1166876"/>
            <a:chOff x="1593514" y="1138103"/>
            <a:chExt cx="1010407" cy="1166876"/>
          </a:xfrm>
        </p:grpSpPr>
        <p:cxnSp>
          <p:nvCxnSpPr>
            <p:cNvPr id="55" name="直線コネクタ 54">
              <a:extLst>
                <a:ext uri="{FF2B5EF4-FFF2-40B4-BE49-F238E27FC236}">
                  <a16:creationId xmlns:a16="http://schemas.microsoft.com/office/drawing/2014/main" id="{4E636FA8-E7EF-036C-0210-8337A08D5210}"/>
                </a:ext>
              </a:extLst>
            </p:cNvPr>
            <p:cNvCxnSpPr>
              <a:cxnSpLocks/>
            </p:cNvCxnSpPr>
            <p:nvPr/>
          </p:nvCxnSpPr>
          <p:spPr>
            <a:xfrm flipH="1" flipV="1">
              <a:off x="1760561" y="1351129"/>
              <a:ext cx="619960" cy="751336"/>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87BFE13B-B615-13B3-CF09-51F37B67DBB0}"/>
                </a:ext>
              </a:extLst>
            </p:cNvPr>
            <p:cNvSpPr txBox="1"/>
            <p:nvPr/>
          </p:nvSpPr>
          <p:spPr>
            <a:xfrm>
              <a:off x="1593514" y="1138103"/>
              <a:ext cx="303288" cy="338554"/>
            </a:xfrm>
            <a:prstGeom prst="rect">
              <a:avLst/>
            </a:prstGeom>
            <a:noFill/>
          </p:spPr>
          <p:txBody>
            <a:bodyPr wrap="none" rtlCol="0">
              <a:spAutoFit/>
            </a:bodyPr>
            <a:lstStyle/>
            <a:p>
              <a:r>
                <a:rPr kumimoji="1" lang="en-US" altLang="ja-JP" sz="1600" dirty="0"/>
                <a:t>A</a:t>
              </a:r>
              <a:endParaRPr kumimoji="1" lang="ja-JP" altLang="en-US" sz="1600" dirty="0"/>
            </a:p>
          </p:txBody>
        </p:sp>
        <p:sp>
          <p:nvSpPr>
            <p:cNvPr id="59" name="テキスト ボックス 58">
              <a:extLst>
                <a:ext uri="{FF2B5EF4-FFF2-40B4-BE49-F238E27FC236}">
                  <a16:creationId xmlns:a16="http://schemas.microsoft.com/office/drawing/2014/main" id="{9D98A75E-456A-F5BD-4BFB-7597D8F94436}"/>
                </a:ext>
              </a:extLst>
            </p:cNvPr>
            <p:cNvSpPr txBox="1"/>
            <p:nvPr/>
          </p:nvSpPr>
          <p:spPr>
            <a:xfrm>
              <a:off x="2300633" y="1966425"/>
              <a:ext cx="303288" cy="338554"/>
            </a:xfrm>
            <a:prstGeom prst="rect">
              <a:avLst/>
            </a:prstGeom>
            <a:noFill/>
          </p:spPr>
          <p:txBody>
            <a:bodyPr wrap="none" rtlCol="0">
              <a:spAutoFit/>
            </a:bodyPr>
            <a:lstStyle/>
            <a:p>
              <a:r>
                <a:rPr kumimoji="1" lang="en-US" altLang="ja-JP" sz="1600" dirty="0"/>
                <a:t>B</a:t>
              </a:r>
              <a:endParaRPr kumimoji="1" lang="ja-JP" altLang="en-US" sz="1600" dirty="0"/>
            </a:p>
          </p:txBody>
        </p:sp>
      </p:grpSp>
      <p:grpSp>
        <p:nvGrpSpPr>
          <p:cNvPr id="76" name="グループ化 75">
            <a:extLst>
              <a:ext uri="{FF2B5EF4-FFF2-40B4-BE49-F238E27FC236}">
                <a16:creationId xmlns:a16="http://schemas.microsoft.com/office/drawing/2014/main" id="{7A061961-39C4-6C0D-4177-84C20D477DBD}"/>
              </a:ext>
            </a:extLst>
          </p:cNvPr>
          <p:cNvGrpSpPr/>
          <p:nvPr/>
        </p:nvGrpSpPr>
        <p:grpSpPr>
          <a:xfrm>
            <a:off x="4247234" y="3369245"/>
            <a:ext cx="7682278" cy="2550225"/>
            <a:chOff x="4247234" y="3369245"/>
            <a:chExt cx="7682278" cy="2550225"/>
          </a:xfrm>
        </p:grpSpPr>
        <p:grpSp>
          <p:nvGrpSpPr>
            <p:cNvPr id="51" name="グループ化 50">
              <a:extLst>
                <a:ext uri="{FF2B5EF4-FFF2-40B4-BE49-F238E27FC236}">
                  <a16:creationId xmlns:a16="http://schemas.microsoft.com/office/drawing/2014/main" id="{FF9F6D9D-F726-A0B0-335C-F972812EB1C6}"/>
                </a:ext>
              </a:extLst>
            </p:cNvPr>
            <p:cNvGrpSpPr/>
            <p:nvPr/>
          </p:nvGrpSpPr>
          <p:grpSpPr>
            <a:xfrm>
              <a:off x="4247234" y="3369245"/>
              <a:ext cx="7682278" cy="2418705"/>
              <a:chOff x="4069044" y="3270598"/>
              <a:chExt cx="7682278" cy="2418705"/>
            </a:xfrm>
          </p:grpSpPr>
          <p:grpSp>
            <p:nvGrpSpPr>
              <p:cNvPr id="43" name="グループ化 42">
                <a:extLst>
                  <a:ext uri="{FF2B5EF4-FFF2-40B4-BE49-F238E27FC236}">
                    <a16:creationId xmlns:a16="http://schemas.microsoft.com/office/drawing/2014/main" id="{72076B22-7658-7DE8-2783-EEC704501F46}"/>
                  </a:ext>
                </a:extLst>
              </p:cNvPr>
              <p:cNvGrpSpPr/>
              <p:nvPr/>
            </p:nvGrpSpPr>
            <p:grpSpPr>
              <a:xfrm>
                <a:off x="4376821" y="3609668"/>
                <a:ext cx="7374501" cy="2079635"/>
                <a:chOff x="1550883" y="2418408"/>
                <a:chExt cx="17621153" cy="2688279"/>
              </a:xfrm>
            </p:grpSpPr>
            <p:pic>
              <p:nvPicPr>
                <p:cNvPr id="38" name="図 37">
                  <a:extLst>
                    <a:ext uri="{FF2B5EF4-FFF2-40B4-BE49-F238E27FC236}">
                      <a16:creationId xmlns:a16="http://schemas.microsoft.com/office/drawing/2014/main" id="{DC2C61A3-D265-642F-5B32-2CD405BE76E7}"/>
                    </a:ext>
                  </a:extLst>
                </p:cNvPr>
                <p:cNvPicPr>
                  <a:picLocks noChangeAspect="1"/>
                </p:cNvPicPr>
                <p:nvPr/>
              </p:nvPicPr>
              <p:blipFill>
                <a:blip r:embed="rId5"/>
                <a:srcRect l="5149"/>
                <a:stretch/>
              </p:blipFill>
              <p:spPr>
                <a:xfrm>
                  <a:off x="1550883" y="2418408"/>
                  <a:ext cx="5881080" cy="2650293"/>
                </a:xfrm>
                <a:prstGeom prst="rect">
                  <a:avLst/>
                </a:prstGeom>
              </p:spPr>
            </p:pic>
            <p:pic>
              <p:nvPicPr>
                <p:cNvPr id="40" name="図 39">
                  <a:extLst>
                    <a:ext uri="{FF2B5EF4-FFF2-40B4-BE49-F238E27FC236}">
                      <a16:creationId xmlns:a16="http://schemas.microsoft.com/office/drawing/2014/main" id="{08A71D65-C5BC-DA1F-8CCE-3CAEC6FAC617}"/>
                    </a:ext>
                  </a:extLst>
                </p:cNvPr>
                <p:cNvPicPr>
                  <a:picLocks noChangeAspect="1"/>
                </p:cNvPicPr>
                <p:nvPr/>
              </p:nvPicPr>
              <p:blipFill>
                <a:blip r:embed="rId6"/>
                <a:srcRect l="4575" t="1905"/>
                <a:stretch/>
              </p:blipFill>
              <p:spPr>
                <a:xfrm>
                  <a:off x="7384474" y="2545251"/>
                  <a:ext cx="5953970" cy="2561436"/>
                </a:xfrm>
                <a:prstGeom prst="rect">
                  <a:avLst/>
                </a:prstGeom>
              </p:spPr>
            </p:pic>
            <p:pic>
              <p:nvPicPr>
                <p:cNvPr id="42" name="図 41">
                  <a:extLst>
                    <a:ext uri="{FF2B5EF4-FFF2-40B4-BE49-F238E27FC236}">
                      <a16:creationId xmlns:a16="http://schemas.microsoft.com/office/drawing/2014/main" id="{FAC46E99-5992-CF69-0BD0-9E84590F3BBA}"/>
                    </a:ext>
                  </a:extLst>
                </p:cNvPr>
                <p:cNvPicPr>
                  <a:picLocks noChangeAspect="1"/>
                </p:cNvPicPr>
                <p:nvPr/>
              </p:nvPicPr>
              <p:blipFill>
                <a:blip r:embed="rId7"/>
                <a:stretch>
                  <a:fillRect/>
                </a:stretch>
              </p:blipFill>
              <p:spPr>
                <a:xfrm>
                  <a:off x="13225991" y="2588420"/>
                  <a:ext cx="5946045" cy="2518267"/>
                </a:xfrm>
                <a:prstGeom prst="rect">
                  <a:avLst/>
                </a:prstGeom>
              </p:spPr>
            </p:pic>
          </p:grpSp>
          <p:sp>
            <p:nvSpPr>
              <p:cNvPr id="46" name="テキスト ボックス 45">
                <a:extLst>
                  <a:ext uri="{FF2B5EF4-FFF2-40B4-BE49-F238E27FC236}">
                    <a16:creationId xmlns:a16="http://schemas.microsoft.com/office/drawing/2014/main" id="{74DC4606-FFDA-7804-D95D-BB235571A6E0}"/>
                  </a:ext>
                </a:extLst>
              </p:cNvPr>
              <p:cNvSpPr txBox="1"/>
              <p:nvPr/>
            </p:nvSpPr>
            <p:spPr>
              <a:xfrm>
                <a:off x="5646307" y="3270598"/>
                <a:ext cx="45416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1" lang="en-US" altLang="ja-JP" b="0" i="0" u="none" strike="noStrike" kern="1200" cap="none" spc="0" normalizeH="0" baseline="0" noProof="0" dirty="0">
                    <a:ln>
                      <a:noFill/>
                    </a:ln>
                    <a:solidFill>
                      <a:prstClr val="black"/>
                    </a:solidFill>
                    <a:effectLst/>
                    <a:uLnTx/>
                    <a:uFillTx/>
                    <a:ea typeface="Meiryo UI" panose="020B0604030504040204" pitchFamily="50" charset="-128"/>
                    <a:cs typeface="+mn-cs"/>
                  </a:rPr>
                  <a:t>Vertical moisture flux convergence (</a:t>
                </a:r>
                <a:r>
                  <a:rPr kumimoji="1" lang="ja-JP" altLang="en-US" b="0" i="0" u="none" strike="noStrike" kern="1200" cap="none" spc="0" normalizeH="0" baseline="0" noProof="0" dirty="0">
                    <a:ln>
                      <a:noFill/>
                    </a:ln>
                    <a:solidFill>
                      <a:prstClr val="black"/>
                    </a:solidFill>
                    <a:effectLst/>
                    <a:uLnTx/>
                    <a:uFillTx/>
                    <a:ea typeface="Meiryo UI" panose="020B0604030504040204" pitchFamily="50" charset="-128"/>
                    <a:cs typeface="+mn-cs"/>
                  </a:rPr>
                  <a:t>ー∂</a:t>
                </a:r>
                <a:r>
                  <a:rPr kumimoji="1" lang="en-US" altLang="ja-JP" b="0" i="0" u="none" strike="noStrike" kern="1200" cap="none" spc="0" normalizeH="0" baseline="0" noProof="0" dirty="0" err="1">
                    <a:ln>
                      <a:noFill/>
                    </a:ln>
                    <a:solidFill>
                      <a:prstClr val="black"/>
                    </a:solidFill>
                    <a:effectLst/>
                    <a:uLnTx/>
                    <a:uFillTx/>
                    <a:ea typeface="Meiryo UI" panose="020B0604030504040204" pitchFamily="50" charset="-128"/>
                    <a:cs typeface="+mn-cs"/>
                  </a:rPr>
                  <a:t>qω</a:t>
                </a:r>
                <a:r>
                  <a:rPr kumimoji="1" lang="en-US" altLang="ja-JP" b="0" i="0" u="none" strike="noStrike" kern="1200" cap="none" spc="0" normalizeH="0" baseline="0" noProof="0" dirty="0">
                    <a:ln>
                      <a:noFill/>
                    </a:ln>
                    <a:solidFill>
                      <a:prstClr val="black"/>
                    </a:solidFill>
                    <a:effectLst/>
                    <a:uLnTx/>
                    <a:uFillTx/>
                    <a:ea typeface="Meiryo UI" panose="020B0604030504040204" pitchFamily="50" charset="-128"/>
                    <a:cs typeface="+mn-cs"/>
                  </a:rPr>
                  <a:t>/</a:t>
                </a:r>
                <a:r>
                  <a:rPr kumimoji="1" lang="ja-JP" altLang="en-US" b="0" i="0" u="none" strike="noStrike" kern="1200" cap="none" spc="0" normalizeH="0" baseline="0" noProof="0" dirty="0">
                    <a:ln>
                      <a:noFill/>
                    </a:ln>
                    <a:solidFill>
                      <a:prstClr val="black"/>
                    </a:solidFill>
                    <a:effectLst/>
                    <a:uLnTx/>
                    <a:uFillTx/>
                    <a:ea typeface="Meiryo UI" panose="020B0604030504040204" pitchFamily="50" charset="-128"/>
                    <a:cs typeface="+mn-cs"/>
                  </a:rPr>
                  <a:t>∂</a:t>
                </a:r>
                <a:r>
                  <a:rPr kumimoji="1" lang="en-US" altLang="ja-JP" b="0" i="0" u="none" strike="noStrike" kern="1200" cap="none" spc="0" normalizeH="0" baseline="0" noProof="0" dirty="0">
                    <a:ln>
                      <a:noFill/>
                    </a:ln>
                    <a:solidFill>
                      <a:prstClr val="black"/>
                    </a:solidFill>
                    <a:effectLst/>
                    <a:uLnTx/>
                    <a:uFillTx/>
                    <a:ea typeface="Meiryo UI" panose="020B0604030504040204" pitchFamily="50" charset="-128"/>
                    <a:cs typeface="+mn-cs"/>
                  </a:rPr>
                  <a:t>p)</a:t>
                </a:r>
                <a:endParaRPr kumimoji="1" lang="ja-JP" altLang="en-US" b="0" i="0" u="none" strike="noStrike" kern="1200" cap="none" spc="0" normalizeH="0" baseline="0" noProof="0" dirty="0">
                  <a:ln>
                    <a:noFill/>
                  </a:ln>
                  <a:solidFill>
                    <a:prstClr val="black"/>
                  </a:solidFill>
                  <a:effectLst/>
                  <a:uLnTx/>
                  <a:uFillTx/>
                  <a:ea typeface="Meiryo UI" panose="020B0604030504040204" pitchFamily="50" charset="-128"/>
                  <a:cs typeface="+mn-cs"/>
                </a:endParaRPr>
              </a:p>
            </p:txBody>
          </p:sp>
          <p:sp>
            <p:nvSpPr>
              <p:cNvPr id="47" name="テキスト ボックス 46">
                <a:extLst>
                  <a:ext uri="{FF2B5EF4-FFF2-40B4-BE49-F238E27FC236}">
                    <a16:creationId xmlns:a16="http://schemas.microsoft.com/office/drawing/2014/main" id="{299418A7-EDE2-95DB-ECEA-BFFE75B135A7}"/>
                  </a:ext>
                </a:extLst>
              </p:cNvPr>
              <p:cNvSpPr txBox="1"/>
              <p:nvPr/>
            </p:nvSpPr>
            <p:spPr>
              <a:xfrm>
                <a:off x="4542234" y="3575733"/>
                <a:ext cx="1697565"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ja-JP" sz="1400" dirty="0">
                    <a:solidFill>
                      <a:prstClr val="black"/>
                    </a:solidFill>
                    <a:ea typeface="Meiryo UI" panose="020B0604030504040204" pitchFamily="50" charset="-128"/>
                  </a:rPr>
                  <a:t>Quasi-geostrophic</a:t>
                </a:r>
                <a:r>
                  <a:rPr lang="ja-JP" altLang="en-US" sz="1400" dirty="0">
                    <a:solidFill>
                      <a:prstClr val="black"/>
                    </a:solidFill>
                    <a:ea typeface="Meiryo UI" panose="020B0604030504040204" pitchFamily="50" charset="-128"/>
                  </a:rPr>
                  <a:t> </a:t>
                </a:r>
                <a:r>
                  <a:rPr kumimoji="1" lang="en-US" altLang="ja-JP" sz="1400" b="0" i="0" u="none" strike="noStrike" kern="1200" cap="none" spc="0" normalizeH="0" baseline="0" noProof="0" dirty="0">
                    <a:ln>
                      <a:noFill/>
                    </a:ln>
                    <a:solidFill>
                      <a:prstClr val="black"/>
                    </a:solidFill>
                    <a:effectLst/>
                    <a:uLnTx/>
                    <a:uFillTx/>
                    <a:ea typeface="Meiryo UI" panose="020B0604030504040204" pitchFamily="50" charset="-128"/>
                    <a:cs typeface="+mn-cs"/>
                  </a:rPr>
                  <a:t>ω</a:t>
                </a:r>
                <a:endParaRPr kumimoji="1" lang="ja-JP" altLang="en-US" sz="1400" b="0" i="0" u="none" strike="noStrike" kern="1200" cap="none" spc="0" normalizeH="0" baseline="0" noProof="0" dirty="0">
                  <a:ln>
                    <a:noFill/>
                  </a:ln>
                  <a:solidFill>
                    <a:prstClr val="black"/>
                  </a:solidFill>
                  <a:effectLst/>
                  <a:uLnTx/>
                  <a:uFillTx/>
                  <a:ea typeface="Meiryo UI" panose="020B0604030504040204" pitchFamily="50" charset="-128"/>
                  <a:cs typeface="+mn-cs"/>
                </a:endParaRPr>
              </a:p>
            </p:txBody>
          </p:sp>
          <p:sp>
            <p:nvSpPr>
              <p:cNvPr id="48" name="テキスト ボックス 47">
                <a:extLst>
                  <a:ext uri="{FF2B5EF4-FFF2-40B4-BE49-F238E27FC236}">
                    <a16:creationId xmlns:a16="http://schemas.microsoft.com/office/drawing/2014/main" id="{2F9958A1-4887-480B-157D-4A7665AF38AC}"/>
                  </a:ext>
                </a:extLst>
              </p:cNvPr>
              <p:cNvSpPr txBox="1"/>
              <p:nvPr/>
            </p:nvSpPr>
            <p:spPr>
              <a:xfrm>
                <a:off x="6955811" y="3575732"/>
                <a:ext cx="1139067"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ja-JP" sz="1400" dirty="0">
                    <a:solidFill>
                      <a:prstClr val="black"/>
                    </a:solidFill>
                    <a:latin typeface="+mj-lt"/>
                    <a:ea typeface="Meiryo UI" panose="020B0604030504040204" pitchFamily="50" charset="-128"/>
                  </a:rPr>
                  <a:t>dynamical</a:t>
                </a:r>
                <a:r>
                  <a:rPr lang="ja-JP" altLang="en-US" sz="1400" dirty="0">
                    <a:solidFill>
                      <a:prstClr val="black"/>
                    </a:solidFill>
                    <a:latin typeface="+mj-lt"/>
                    <a:ea typeface="Meiryo UI" panose="020B0604030504040204" pitchFamily="50" charset="-128"/>
                  </a:rPr>
                  <a:t> </a:t>
                </a:r>
                <a:r>
                  <a:rPr kumimoji="1" lang="en-US" altLang="ja-JP" sz="1400" b="0" i="0" u="none" strike="noStrike" kern="1200" cap="none" spc="0" normalizeH="0" baseline="0" noProof="0" dirty="0">
                    <a:ln>
                      <a:noFill/>
                    </a:ln>
                    <a:solidFill>
                      <a:prstClr val="black"/>
                    </a:solidFill>
                    <a:effectLst/>
                    <a:uLnTx/>
                    <a:uFillTx/>
                    <a:latin typeface="+mj-lt"/>
                    <a:ea typeface="Meiryo UI" panose="020B0604030504040204" pitchFamily="50" charset="-128"/>
                    <a:cs typeface="+mn-cs"/>
                  </a:rPr>
                  <a:t>ω</a:t>
                </a:r>
                <a:endParaRPr kumimoji="1" lang="ja-JP" altLang="en-US" sz="1400" b="0" i="0" u="none" strike="noStrike" kern="1200" cap="none" spc="0" normalizeH="0" baseline="0" noProof="0" dirty="0">
                  <a:ln>
                    <a:noFill/>
                  </a:ln>
                  <a:solidFill>
                    <a:prstClr val="black"/>
                  </a:solidFill>
                  <a:effectLst/>
                  <a:uLnTx/>
                  <a:uFillTx/>
                  <a:latin typeface="+mj-lt"/>
                  <a:ea typeface="Meiryo UI" panose="020B0604030504040204" pitchFamily="50" charset="-128"/>
                  <a:cs typeface="+mn-cs"/>
                </a:endParaRPr>
              </a:p>
            </p:txBody>
          </p:sp>
          <p:sp>
            <p:nvSpPr>
              <p:cNvPr id="49" name="テキスト ボックス 48">
                <a:extLst>
                  <a:ext uri="{FF2B5EF4-FFF2-40B4-BE49-F238E27FC236}">
                    <a16:creationId xmlns:a16="http://schemas.microsoft.com/office/drawing/2014/main" id="{AD39B1D9-FE4F-8CB9-7235-53DED6A44627}"/>
                  </a:ext>
                </a:extLst>
              </p:cNvPr>
              <p:cNvSpPr txBox="1"/>
              <p:nvPr/>
            </p:nvSpPr>
            <p:spPr>
              <a:xfrm>
                <a:off x="9413045" y="3609668"/>
                <a:ext cx="1139067"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ja-JP" sz="1400" dirty="0">
                    <a:solidFill>
                      <a:prstClr val="black"/>
                    </a:solidFill>
                    <a:latin typeface="+mj-lt"/>
                    <a:ea typeface="Meiryo UI" panose="020B0604030504040204" pitchFamily="50" charset="-128"/>
                  </a:rPr>
                  <a:t>diabatic</a:t>
                </a:r>
                <a:r>
                  <a:rPr lang="ja-JP" altLang="en-US" sz="1400" dirty="0">
                    <a:solidFill>
                      <a:prstClr val="black"/>
                    </a:solidFill>
                    <a:latin typeface="+mj-lt"/>
                    <a:ea typeface="Meiryo UI" panose="020B0604030504040204" pitchFamily="50" charset="-128"/>
                  </a:rPr>
                  <a:t> </a:t>
                </a:r>
                <a:r>
                  <a:rPr kumimoji="1" lang="en-US" altLang="ja-JP" sz="1400" b="0" i="0" u="none" strike="noStrike" kern="1200" cap="none" spc="0" normalizeH="0" baseline="0" noProof="0" dirty="0">
                    <a:ln>
                      <a:noFill/>
                    </a:ln>
                    <a:solidFill>
                      <a:prstClr val="black"/>
                    </a:solidFill>
                    <a:effectLst/>
                    <a:uLnTx/>
                    <a:uFillTx/>
                    <a:latin typeface="+mj-lt"/>
                    <a:ea typeface="Meiryo UI" panose="020B0604030504040204" pitchFamily="50" charset="-128"/>
                    <a:cs typeface="+mn-cs"/>
                  </a:rPr>
                  <a:t>ω</a:t>
                </a:r>
                <a:endParaRPr kumimoji="1" lang="ja-JP" altLang="en-US" sz="1400" b="0" i="0" u="none" strike="noStrike" kern="1200" cap="none" spc="0" normalizeH="0" baseline="0" noProof="0" dirty="0">
                  <a:ln>
                    <a:noFill/>
                  </a:ln>
                  <a:solidFill>
                    <a:prstClr val="black"/>
                  </a:solidFill>
                  <a:effectLst/>
                  <a:uLnTx/>
                  <a:uFillTx/>
                  <a:latin typeface="+mj-lt"/>
                  <a:ea typeface="Meiryo UI" panose="020B0604030504040204" pitchFamily="50" charset="-128"/>
                  <a:cs typeface="+mn-cs"/>
                </a:endParaRPr>
              </a:p>
            </p:txBody>
          </p:sp>
          <p:sp>
            <p:nvSpPr>
              <p:cNvPr id="50" name="テキスト ボックス 49">
                <a:extLst>
                  <a:ext uri="{FF2B5EF4-FFF2-40B4-BE49-F238E27FC236}">
                    <a16:creationId xmlns:a16="http://schemas.microsoft.com/office/drawing/2014/main" id="{2070C4AE-2993-1430-228E-FBD5398D8CC7}"/>
                  </a:ext>
                </a:extLst>
              </p:cNvPr>
              <p:cNvSpPr txBox="1"/>
              <p:nvPr/>
            </p:nvSpPr>
            <p:spPr>
              <a:xfrm rot="16200000">
                <a:off x="3576841" y="4494551"/>
                <a:ext cx="1292183"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ja-JP" sz="1400" dirty="0">
                    <a:solidFill>
                      <a:prstClr val="black"/>
                    </a:solidFill>
                    <a:ea typeface="Meiryo UI" panose="020B0604030504040204" pitchFamily="50" charset="-128"/>
                  </a:rPr>
                  <a:t>Pressure[</a:t>
                </a:r>
                <a:r>
                  <a:rPr lang="en-US" altLang="ja-JP" sz="1400" dirty="0" err="1">
                    <a:solidFill>
                      <a:prstClr val="black"/>
                    </a:solidFill>
                    <a:ea typeface="Meiryo UI" panose="020B0604030504040204" pitchFamily="50" charset="-128"/>
                  </a:rPr>
                  <a:t>hPa</a:t>
                </a:r>
                <a:r>
                  <a:rPr lang="en-US" altLang="ja-JP" sz="1400" dirty="0">
                    <a:solidFill>
                      <a:prstClr val="black"/>
                    </a:solidFill>
                    <a:ea typeface="Meiryo UI" panose="020B0604030504040204" pitchFamily="50" charset="-128"/>
                  </a:rPr>
                  <a:t>]</a:t>
                </a:r>
                <a:endParaRPr kumimoji="1" lang="ja-JP" altLang="en-US" sz="1400" b="0" i="0" u="none" strike="noStrike" kern="1200" cap="none" spc="0" normalizeH="0" baseline="0" noProof="0" dirty="0">
                  <a:ln>
                    <a:noFill/>
                  </a:ln>
                  <a:solidFill>
                    <a:prstClr val="black"/>
                  </a:solidFill>
                  <a:effectLst/>
                  <a:uLnTx/>
                  <a:uFillTx/>
                  <a:ea typeface="Meiryo UI" panose="020B0604030504040204" pitchFamily="50" charset="-128"/>
                  <a:cs typeface="+mn-cs"/>
                </a:endParaRPr>
              </a:p>
            </p:txBody>
          </p:sp>
        </p:grpSp>
        <p:sp>
          <p:nvSpPr>
            <p:cNvPr id="60" name="テキスト ボックス 59">
              <a:extLst>
                <a:ext uri="{FF2B5EF4-FFF2-40B4-BE49-F238E27FC236}">
                  <a16:creationId xmlns:a16="http://schemas.microsoft.com/office/drawing/2014/main" id="{87EBB4E4-BC3B-325A-A339-ECF073047639}"/>
                </a:ext>
              </a:extLst>
            </p:cNvPr>
            <p:cNvSpPr txBox="1"/>
            <p:nvPr/>
          </p:nvSpPr>
          <p:spPr>
            <a:xfrm>
              <a:off x="4571654" y="5556703"/>
              <a:ext cx="303288" cy="338554"/>
            </a:xfrm>
            <a:prstGeom prst="rect">
              <a:avLst/>
            </a:prstGeom>
            <a:noFill/>
          </p:spPr>
          <p:txBody>
            <a:bodyPr wrap="none" rtlCol="0">
              <a:spAutoFit/>
            </a:bodyPr>
            <a:lstStyle/>
            <a:p>
              <a:r>
                <a:rPr kumimoji="1" lang="en-US" altLang="ja-JP" sz="1600" dirty="0"/>
                <a:t>A</a:t>
              </a:r>
              <a:endParaRPr kumimoji="1" lang="ja-JP" altLang="en-US" sz="1600" dirty="0"/>
            </a:p>
          </p:txBody>
        </p:sp>
        <p:sp>
          <p:nvSpPr>
            <p:cNvPr id="61" name="テキスト ボックス 60">
              <a:extLst>
                <a:ext uri="{FF2B5EF4-FFF2-40B4-BE49-F238E27FC236}">
                  <a16:creationId xmlns:a16="http://schemas.microsoft.com/office/drawing/2014/main" id="{85C72D79-A1D1-FBD1-437D-CBFD58FC92A9}"/>
                </a:ext>
              </a:extLst>
            </p:cNvPr>
            <p:cNvSpPr txBox="1"/>
            <p:nvPr/>
          </p:nvSpPr>
          <p:spPr>
            <a:xfrm>
              <a:off x="6422027" y="5539004"/>
              <a:ext cx="303288" cy="338554"/>
            </a:xfrm>
            <a:prstGeom prst="rect">
              <a:avLst/>
            </a:prstGeom>
            <a:noFill/>
          </p:spPr>
          <p:txBody>
            <a:bodyPr wrap="none" rtlCol="0">
              <a:spAutoFit/>
            </a:bodyPr>
            <a:lstStyle/>
            <a:p>
              <a:r>
                <a:rPr kumimoji="1" lang="en-US" altLang="ja-JP" sz="1600" dirty="0"/>
                <a:t>B</a:t>
              </a:r>
              <a:endParaRPr kumimoji="1" lang="ja-JP" altLang="en-US" sz="1600" dirty="0"/>
            </a:p>
          </p:txBody>
        </p:sp>
        <p:sp>
          <p:nvSpPr>
            <p:cNvPr id="62" name="テキスト ボックス 61">
              <a:extLst>
                <a:ext uri="{FF2B5EF4-FFF2-40B4-BE49-F238E27FC236}">
                  <a16:creationId xmlns:a16="http://schemas.microsoft.com/office/drawing/2014/main" id="{C5223CA4-09AF-6760-FF01-FD3EF9F6F4C6}"/>
                </a:ext>
              </a:extLst>
            </p:cNvPr>
            <p:cNvSpPr txBox="1"/>
            <p:nvPr/>
          </p:nvSpPr>
          <p:spPr>
            <a:xfrm>
              <a:off x="7032902" y="5556703"/>
              <a:ext cx="303288" cy="338554"/>
            </a:xfrm>
            <a:prstGeom prst="rect">
              <a:avLst/>
            </a:prstGeom>
            <a:noFill/>
          </p:spPr>
          <p:txBody>
            <a:bodyPr wrap="none" rtlCol="0">
              <a:spAutoFit/>
            </a:bodyPr>
            <a:lstStyle/>
            <a:p>
              <a:r>
                <a:rPr kumimoji="1" lang="en-US" altLang="ja-JP" sz="1600" dirty="0"/>
                <a:t>A</a:t>
              </a:r>
              <a:endParaRPr kumimoji="1" lang="ja-JP" altLang="en-US" sz="1600" dirty="0"/>
            </a:p>
          </p:txBody>
        </p:sp>
        <p:sp>
          <p:nvSpPr>
            <p:cNvPr id="63" name="テキスト ボックス 62">
              <a:extLst>
                <a:ext uri="{FF2B5EF4-FFF2-40B4-BE49-F238E27FC236}">
                  <a16:creationId xmlns:a16="http://schemas.microsoft.com/office/drawing/2014/main" id="{A37FD98C-4DC3-25DB-9466-8D345BD52534}"/>
                </a:ext>
              </a:extLst>
            </p:cNvPr>
            <p:cNvSpPr txBox="1"/>
            <p:nvPr/>
          </p:nvSpPr>
          <p:spPr>
            <a:xfrm>
              <a:off x="8883275" y="5539004"/>
              <a:ext cx="303288" cy="338554"/>
            </a:xfrm>
            <a:prstGeom prst="rect">
              <a:avLst/>
            </a:prstGeom>
            <a:noFill/>
          </p:spPr>
          <p:txBody>
            <a:bodyPr wrap="none" rtlCol="0">
              <a:spAutoFit/>
            </a:bodyPr>
            <a:lstStyle/>
            <a:p>
              <a:r>
                <a:rPr kumimoji="1" lang="en-US" altLang="ja-JP" sz="1600" dirty="0"/>
                <a:t>B</a:t>
              </a:r>
              <a:endParaRPr kumimoji="1" lang="ja-JP" altLang="en-US" sz="1600" dirty="0"/>
            </a:p>
          </p:txBody>
        </p:sp>
        <p:sp>
          <p:nvSpPr>
            <p:cNvPr id="64" name="テキスト ボックス 63">
              <a:extLst>
                <a:ext uri="{FF2B5EF4-FFF2-40B4-BE49-F238E27FC236}">
                  <a16:creationId xmlns:a16="http://schemas.microsoft.com/office/drawing/2014/main" id="{E678BF9C-4F5E-0603-0033-7524879F35C7}"/>
                </a:ext>
              </a:extLst>
            </p:cNvPr>
            <p:cNvSpPr txBox="1"/>
            <p:nvPr/>
          </p:nvSpPr>
          <p:spPr>
            <a:xfrm>
              <a:off x="9477548" y="5580916"/>
              <a:ext cx="303288" cy="338554"/>
            </a:xfrm>
            <a:prstGeom prst="rect">
              <a:avLst/>
            </a:prstGeom>
            <a:noFill/>
          </p:spPr>
          <p:txBody>
            <a:bodyPr wrap="none" rtlCol="0">
              <a:spAutoFit/>
            </a:bodyPr>
            <a:lstStyle/>
            <a:p>
              <a:r>
                <a:rPr kumimoji="1" lang="en-US" altLang="ja-JP" sz="1600" dirty="0"/>
                <a:t>A</a:t>
              </a:r>
              <a:endParaRPr kumimoji="1" lang="ja-JP" altLang="en-US" sz="1600" dirty="0"/>
            </a:p>
          </p:txBody>
        </p:sp>
        <p:sp>
          <p:nvSpPr>
            <p:cNvPr id="65" name="テキスト ボックス 64">
              <a:extLst>
                <a:ext uri="{FF2B5EF4-FFF2-40B4-BE49-F238E27FC236}">
                  <a16:creationId xmlns:a16="http://schemas.microsoft.com/office/drawing/2014/main" id="{8E86C009-BC72-462D-6B57-E67FB07C9287}"/>
                </a:ext>
              </a:extLst>
            </p:cNvPr>
            <p:cNvSpPr txBox="1"/>
            <p:nvPr/>
          </p:nvSpPr>
          <p:spPr>
            <a:xfrm>
              <a:off x="11327921" y="5563217"/>
              <a:ext cx="303288" cy="338554"/>
            </a:xfrm>
            <a:prstGeom prst="rect">
              <a:avLst/>
            </a:prstGeom>
            <a:noFill/>
          </p:spPr>
          <p:txBody>
            <a:bodyPr wrap="none" rtlCol="0">
              <a:spAutoFit/>
            </a:bodyPr>
            <a:lstStyle/>
            <a:p>
              <a:r>
                <a:rPr kumimoji="1" lang="en-US" altLang="ja-JP" sz="1600" dirty="0"/>
                <a:t>B</a:t>
              </a:r>
              <a:endParaRPr kumimoji="1" lang="ja-JP" altLang="en-US" sz="1600" dirty="0"/>
            </a:p>
          </p:txBody>
        </p:sp>
      </p:grpSp>
      <p:sp>
        <p:nvSpPr>
          <p:cNvPr id="69" name="テキスト ボックス 68">
            <a:extLst>
              <a:ext uri="{FF2B5EF4-FFF2-40B4-BE49-F238E27FC236}">
                <a16:creationId xmlns:a16="http://schemas.microsoft.com/office/drawing/2014/main" id="{5CB6BF47-7D9B-6E70-9DD3-2063A8E656CA}"/>
              </a:ext>
            </a:extLst>
          </p:cNvPr>
          <p:cNvSpPr txBox="1"/>
          <p:nvPr/>
        </p:nvSpPr>
        <p:spPr>
          <a:xfrm>
            <a:off x="9360902" y="4138679"/>
            <a:ext cx="2562561" cy="369332"/>
          </a:xfrm>
          <a:prstGeom prst="rect">
            <a:avLst/>
          </a:prstGeom>
          <a:noFill/>
        </p:spPr>
        <p:txBody>
          <a:bodyPr wrap="none" rtlCol="0">
            <a:spAutoFit/>
          </a:bodyPr>
          <a:lstStyle/>
          <a:p>
            <a:r>
              <a:rPr kumimoji="1" lang="en-US" altLang="ja-JP" dirty="0"/>
              <a:t>Significant peak@400hPa</a:t>
            </a:r>
            <a:endParaRPr kumimoji="1" lang="ja-JP" altLang="en-US" dirty="0"/>
          </a:p>
        </p:txBody>
      </p:sp>
      <p:sp>
        <p:nvSpPr>
          <p:cNvPr id="70" name="テキスト ボックス 69">
            <a:extLst>
              <a:ext uri="{FF2B5EF4-FFF2-40B4-BE49-F238E27FC236}">
                <a16:creationId xmlns:a16="http://schemas.microsoft.com/office/drawing/2014/main" id="{83374B25-215F-6AAE-ABB4-3B43A07A2D05}"/>
              </a:ext>
            </a:extLst>
          </p:cNvPr>
          <p:cNvSpPr txBox="1"/>
          <p:nvPr/>
        </p:nvSpPr>
        <p:spPr>
          <a:xfrm>
            <a:off x="6840704" y="4249533"/>
            <a:ext cx="2576731" cy="369332"/>
          </a:xfrm>
          <a:prstGeom prst="rect">
            <a:avLst/>
          </a:prstGeom>
          <a:noFill/>
        </p:spPr>
        <p:txBody>
          <a:bodyPr wrap="none" rtlCol="0">
            <a:spAutoFit/>
          </a:bodyPr>
          <a:lstStyle/>
          <a:p>
            <a:r>
              <a:rPr kumimoji="1" lang="en-US" altLang="ja-JP" dirty="0"/>
              <a:t>Two peaks@650&amp;400hPa</a:t>
            </a:r>
            <a:endParaRPr kumimoji="1" lang="ja-JP" altLang="en-US" dirty="0"/>
          </a:p>
        </p:txBody>
      </p:sp>
      <p:sp>
        <p:nvSpPr>
          <p:cNvPr id="71" name="テキスト ボックス 70">
            <a:extLst>
              <a:ext uri="{FF2B5EF4-FFF2-40B4-BE49-F238E27FC236}">
                <a16:creationId xmlns:a16="http://schemas.microsoft.com/office/drawing/2014/main" id="{5D3010D8-453E-5A77-21F3-50BA9FE0475F}"/>
              </a:ext>
            </a:extLst>
          </p:cNvPr>
          <p:cNvSpPr txBox="1"/>
          <p:nvPr/>
        </p:nvSpPr>
        <p:spPr>
          <a:xfrm>
            <a:off x="4833972" y="6085356"/>
            <a:ext cx="7298177" cy="707886"/>
          </a:xfrm>
          <a:prstGeom prst="rect">
            <a:avLst/>
          </a:prstGeom>
          <a:noFill/>
        </p:spPr>
        <p:txBody>
          <a:bodyPr wrap="square" rtlCol="0">
            <a:spAutoFit/>
          </a:bodyPr>
          <a:lstStyle/>
          <a:p>
            <a:r>
              <a:rPr lang="en-US" altLang="ja-JP" sz="2000" dirty="0">
                <a:solidFill>
                  <a:srgbClr val="FF00FF"/>
                </a:solidFill>
              </a:rPr>
              <a:t>D</a:t>
            </a:r>
            <a:r>
              <a:rPr kumimoji="1" lang="en-US" altLang="ja-JP" sz="2000" dirty="0">
                <a:solidFill>
                  <a:srgbClr val="FF00FF"/>
                </a:solidFill>
              </a:rPr>
              <a:t>ynamically-forced ascent associated with the upper-tropospheric trough contributes to the moistening of the mid-troposphere.</a:t>
            </a:r>
            <a:endParaRPr kumimoji="1" lang="ja-JP" altLang="en-US" sz="2000" dirty="0">
              <a:solidFill>
                <a:srgbClr val="FF00FF"/>
              </a:solidFill>
            </a:endParaRPr>
          </a:p>
        </p:txBody>
      </p:sp>
      <p:grpSp>
        <p:nvGrpSpPr>
          <p:cNvPr id="74" name="グループ化 73">
            <a:extLst>
              <a:ext uri="{FF2B5EF4-FFF2-40B4-BE49-F238E27FC236}">
                <a16:creationId xmlns:a16="http://schemas.microsoft.com/office/drawing/2014/main" id="{DD95B0CC-3548-A72F-6C3F-18CDBCABA902}"/>
              </a:ext>
            </a:extLst>
          </p:cNvPr>
          <p:cNvGrpSpPr/>
          <p:nvPr/>
        </p:nvGrpSpPr>
        <p:grpSpPr>
          <a:xfrm>
            <a:off x="4676729" y="727709"/>
            <a:ext cx="5034539" cy="2221263"/>
            <a:chOff x="4676729" y="727709"/>
            <a:chExt cx="5034539" cy="2221263"/>
          </a:xfrm>
        </p:grpSpPr>
        <p:sp>
          <p:nvSpPr>
            <p:cNvPr id="18" name="正方形/長方形 17">
              <a:extLst>
                <a:ext uri="{FF2B5EF4-FFF2-40B4-BE49-F238E27FC236}">
                  <a16:creationId xmlns:a16="http://schemas.microsoft.com/office/drawing/2014/main" id="{F03A9699-333B-6297-5CA2-7BE6DEA2B496}"/>
                </a:ext>
              </a:extLst>
            </p:cNvPr>
            <p:cNvSpPr/>
            <p:nvPr/>
          </p:nvSpPr>
          <p:spPr>
            <a:xfrm>
              <a:off x="4676729" y="727709"/>
              <a:ext cx="4997566" cy="220002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 name="グループ化 6">
              <a:extLst>
                <a:ext uri="{FF2B5EF4-FFF2-40B4-BE49-F238E27FC236}">
                  <a16:creationId xmlns:a16="http://schemas.microsoft.com/office/drawing/2014/main" id="{4EF7B5AA-CE9B-5B2F-CFAA-AE141DCFA46D}"/>
                </a:ext>
              </a:extLst>
            </p:cNvPr>
            <p:cNvGrpSpPr/>
            <p:nvPr/>
          </p:nvGrpSpPr>
          <p:grpSpPr>
            <a:xfrm>
              <a:off x="4676729" y="727709"/>
              <a:ext cx="4800819" cy="1952218"/>
              <a:chOff x="464527" y="2331871"/>
              <a:chExt cx="4800819" cy="1952218"/>
            </a:xfrm>
          </p:grpSpPr>
          <p:sp>
            <p:nvSpPr>
              <p:cNvPr id="8" name="正方形/長方形 7">
                <a:extLst>
                  <a:ext uri="{FF2B5EF4-FFF2-40B4-BE49-F238E27FC236}">
                    <a16:creationId xmlns:a16="http://schemas.microsoft.com/office/drawing/2014/main" id="{B5F12B09-FDD5-8DC0-6E8B-3F568B139A57}"/>
                  </a:ext>
                </a:extLst>
              </p:cNvPr>
              <p:cNvSpPr/>
              <p:nvPr/>
            </p:nvSpPr>
            <p:spPr>
              <a:xfrm>
                <a:off x="2327284" y="2871990"/>
                <a:ext cx="792089" cy="4227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ea typeface="游ゴシック" panose="020B0400000000000000" pitchFamily="50" charset="-128"/>
                  <a:cs typeface="+mn-cs"/>
                </a:endParaRPr>
              </a:p>
            </p:txBody>
          </p:sp>
          <p:sp>
            <p:nvSpPr>
              <p:cNvPr id="9" name="正方形/長方形 8">
                <a:extLst>
                  <a:ext uri="{FF2B5EF4-FFF2-40B4-BE49-F238E27FC236}">
                    <a16:creationId xmlns:a16="http://schemas.microsoft.com/office/drawing/2014/main" id="{D7B33660-0395-69E1-4C75-6EEBDD3BF075}"/>
                  </a:ext>
                </a:extLst>
              </p:cNvPr>
              <p:cNvSpPr/>
              <p:nvPr/>
            </p:nvSpPr>
            <p:spPr>
              <a:xfrm>
                <a:off x="4082936" y="2754479"/>
                <a:ext cx="792089" cy="7052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ea typeface="游ゴシック" panose="020B0400000000000000" pitchFamily="50" charset="-128"/>
                  <a:cs typeface="+mn-cs"/>
                </a:endParaRPr>
              </a:p>
            </p:txBody>
          </p:sp>
          <p:grpSp>
            <p:nvGrpSpPr>
              <p:cNvPr id="10" name="グループ化 9">
                <a:extLst>
                  <a:ext uri="{FF2B5EF4-FFF2-40B4-BE49-F238E27FC236}">
                    <a16:creationId xmlns:a16="http://schemas.microsoft.com/office/drawing/2014/main" id="{ED75D675-24A6-EEFA-7F72-E0514C9F0524}"/>
                  </a:ext>
                </a:extLst>
              </p:cNvPr>
              <p:cNvGrpSpPr/>
              <p:nvPr/>
            </p:nvGrpSpPr>
            <p:grpSpPr>
              <a:xfrm>
                <a:off x="464527" y="2331871"/>
                <a:ext cx="4800819" cy="1952218"/>
                <a:chOff x="464527" y="2331871"/>
                <a:chExt cx="4800819" cy="1952218"/>
              </a:xfrm>
            </p:grpSpPr>
            <p:grpSp>
              <p:nvGrpSpPr>
                <p:cNvPr id="11" name="グループ化 10">
                  <a:extLst>
                    <a:ext uri="{FF2B5EF4-FFF2-40B4-BE49-F238E27FC236}">
                      <a16:creationId xmlns:a16="http://schemas.microsoft.com/office/drawing/2014/main" id="{41BEC75A-C72F-46A9-B950-B5AEA47DA158}"/>
                    </a:ext>
                  </a:extLst>
                </p:cNvPr>
                <p:cNvGrpSpPr/>
                <p:nvPr/>
              </p:nvGrpSpPr>
              <p:grpSpPr>
                <a:xfrm>
                  <a:off x="464527" y="2331871"/>
                  <a:ext cx="4425996" cy="1952218"/>
                  <a:chOff x="443017" y="1425041"/>
                  <a:chExt cx="5901328" cy="2466025"/>
                </a:xfrm>
              </p:grpSpPr>
              <p:graphicFrame>
                <p:nvGraphicFramePr>
                  <p:cNvPr id="15" name="オブジェクト 14">
                    <a:extLst>
                      <a:ext uri="{FF2B5EF4-FFF2-40B4-BE49-F238E27FC236}">
                        <a16:creationId xmlns:a16="http://schemas.microsoft.com/office/drawing/2014/main" id="{89DA2BF8-F141-9E67-06A4-E4867853A90A}"/>
                      </a:ext>
                    </a:extLst>
                  </p:cNvPr>
                  <p:cNvGraphicFramePr>
                    <a:graphicFrameLocks noChangeAspect="1"/>
                  </p:cNvGraphicFramePr>
                  <p:nvPr/>
                </p:nvGraphicFramePr>
                <p:xfrm>
                  <a:off x="610296" y="1933590"/>
                  <a:ext cx="5734049" cy="878329"/>
                </p:xfrm>
                <a:graphic>
                  <a:graphicData uri="http://schemas.openxmlformats.org/presentationml/2006/ole">
                    <mc:AlternateContent xmlns:mc="http://schemas.openxmlformats.org/markup-compatibility/2006">
                      <mc:Choice xmlns:v="urn:schemas-microsoft-com:vml" Requires="v">
                        <p:oleObj name="数式" r:id="rId8" imgW="2831760" imgH="444240" progId="Equation.3">
                          <p:embed/>
                        </p:oleObj>
                      </mc:Choice>
                      <mc:Fallback>
                        <p:oleObj name="数式" r:id="rId8" imgW="2831760" imgH="444240" progId="Equation.3">
                          <p:embed/>
                          <p:pic>
                            <p:nvPicPr>
                              <p:cNvPr id="85" name="オブジェクト 84">
                                <a:extLst>
                                  <a:ext uri="{FF2B5EF4-FFF2-40B4-BE49-F238E27FC236}">
                                    <a16:creationId xmlns:a16="http://schemas.microsoft.com/office/drawing/2014/main" id="{53D0D9FC-9A0F-9E53-1642-BE87467BDE4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0296" y="1933590"/>
                                <a:ext cx="5734049" cy="878329"/>
                              </a:xfrm>
                              <a:prstGeom prst="rect">
                                <a:avLst/>
                              </a:prstGeom>
                              <a:noFill/>
                              <a:ln>
                                <a:noFill/>
                              </a:ln>
                            </p:spPr>
                          </p:pic>
                        </p:oleObj>
                      </mc:Fallback>
                    </mc:AlternateContent>
                  </a:graphicData>
                </a:graphic>
              </p:graphicFrame>
              <p:graphicFrame>
                <p:nvGraphicFramePr>
                  <p:cNvPr id="16" name="オブジェクト 15">
                    <a:extLst>
                      <a:ext uri="{FF2B5EF4-FFF2-40B4-BE49-F238E27FC236}">
                        <a16:creationId xmlns:a16="http://schemas.microsoft.com/office/drawing/2014/main" id="{737335CC-41BE-C5D7-1056-C1AAFC60F99E}"/>
                      </a:ext>
                    </a:extLst>
                  </p:cNvPr>
                  <p:cNvGraphicFramePr>
                    <a:graphicFrameLocks noChangeAspect="1"/>
                  </p:cNvGraphicFramePr>
                  <p:nvPr>
                    <p:extLst>
                      <p:ext uri="{D42A27DB-BD31-4B8C-83A1-F6EECF244321}">
                        <p14:modId xmlns:p14="http://schemas.microsoft.com/office/powerpoint/2010/main" val="2555394861"/>
                      </p:ext>
                    </p:extLst>
                  </p:nvPr>
                </p:nvGraphicFramePr>
                <p:xfrm>
                  <a:off x="828742" y="3156838"/>
                  <a:ext cx="3526725" cy="734228"/>
                </p:xfrm>
                <a:graphic>
                  <a:graphicData uri="http://schemas.openxmlformats.org/presentationml/2006/ole">
                    <mc:AlternateContent xmlns:mc="http://schemas.openxmlformats.org/markup-compatibility/2006">
                      <mc:Choice xmlns:v="urn:schemas-microsoft-com:vml" Requires="v">
                        <p:oleObj name="数式" r:id="rId10" imgW="2145960" imgH="444240" progId="Equation.3">
                          <p:embed/>
                        </p:oleObj>
                      </mc:Choice>
                      <mc:Fallback>
                        <p:oleObj name="数式" r:id="rId10" imgW="2145960" imgH="444240" progId="Equation.3">
                          <p:embed/>
                          <p:pic>
                            <p:nvPicPr>
                              <p:cNvPr id="86" name="オブジェクト 85">
                                <a:extLst>
                                  <a:ext uri="{FF2B5EF4-FFF2-40B4-BE49-F238E27FC236}">
                                    <a16:creationId xmlns:a16="http://schemas.microsoft.com/office/drawing/2014/main" id="{E52EFFA5-4FEF-B46E-02F8-742541F16AEB}"/>
                                  </a:ext>
                                </a:extLst>
                              </p:cNvPr>
                              <p:cNvPicPr>
                                <a:picLocks noChangeAspect="1" noChangeArrowheads="1"/>
                              </p:cNvPicPr>
                              <p:nvPr/>
                            </p:nvPicPr>
                            <p:blipFill>
                              <a:blip r:embed="rId11"/>
                              <a:srcRect/>
                              <a:stretch>
                                <a:fillRect/>
                              </a:stretch>
                            </p:blipFill>
                            <p:spPr bwMode="auto">
                              <a:xfrm>
                                <a:off x="828742" y="3156838"/>
                                <a:ext cx="3526725" cy="734228"/>
                              </a:xfrm>
                              <a:prstGeom prst="rect">
                                <a:avLst/>
                              </a:prstGeom>
                              <a:noFill/>
                            </p:spPr>
                          </p:pic>
                        </p:oleObj>
                      </mc:Fallback>
                    </mc:AlternateContent>
                  </a:graphicData>
                </a:graphic>
              </p:graphicFrame>
              <p:sp>
                <p:nvSpPr>
                  <p:cNvPr id="17" name="テキスト ボックス 16">
                    <a:extLst>
                      <a:ext uri="{FF2B5EF4-FFF2-40B4-BE49-F238E27FC236}">
                        <a16:creationId xmlns:a16="http://schemas.microsoft.com/office/drawing/2014/main" id="{F01D53BE-9537-631F-BAD8-0EE81423D492}"/>
                      </a:ext>
                    </a:extLst>
                  </p:cNvPr>
                  <p:cNvSpPr txBox="1"/>
                  <p:nvPr/>
                </p:nvSpPr>
                <p:spPr>
                  <a:xfrm>
                    <a:off x="443017" y="1425041"/>
                    <a:ext cx="5319940" cy="46653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ea typeface="Meiryo UI" panose="020B0604030504040204" pitchFamily="50" charset="-128"/>
                        <a:cs typeface="+mn-cs"/>
                      </a:rPr>
                      <a:t>Quasi-geostrophic ω eq. (Holton</a:t>
                    </a:r>
                    <a:r>
                      <a:rPr kumimoji="1" lang="ja-JP" altLang="en-US" sz="1800" b="0" i="0" u="none" strike="noStrike" kern="1200" cap="none" spc="0" normalizeH="0" baseline="0" noProof="0" dirty="0">
                        <a:ln>
                          <a:noFill/>
                        </a:ln>
                        <a:solidFill>
                          <a:prstClr val="black"/>
                        </a:solidFill>
                        <a:effectLst/>
                        <a:uLnTx/>
                        <a:uFillTx/>
                        <a:ea typeface="Meiryo UI" panose="020B0604030504040204" pitchFamily="50" charset="-128"/>
                        <a:cs typeface="+mn-cs"/>
                      </a:rPr>
                      <a:t> </a:t>
                    </a:r>
                    <a:r>
                      <a:rPr kumimoji="1" lang="en-US" altLang="ja-JP" sz="1800" b="0" i="0" u="none" strike="noStrike" kern="1200" cap="none" spc="0" normalizeH="0" baseline="0" noProof="0" dirty="0">
                        <a:ln>
                          <a:noFill/>
                        </a:ln>
                        <a:solidFill>
                          <a:prstClr val="black"/>
                        </a:solidFill>
                        <a:effectLst/>
                        <a:uLnTx/>
                        <a:uFillTx/>
                        <a:ea typeface="Meiryo UI" panose="020B0604030504040204" pitchFamily="50" charset="-128"/>
                        <a:cs typeface="+mn-cs"/>
                      </a:rPr>
                      <a:t>2004)</a:t>
                    </a:r>
                    <a:endParaRPr kumimoji="1" lang="ja-JP" altLang="en-US" sz="1800" b="0" i="0" u="none" strike="noStrike" kern="1200" cap="none" spc="0" normalizeH="0" baseline="0" noProof="0" dirty="0">
                      <a:ln>
                        <a:noFill/>
                      </a:ln>
                      <a:solidFill>
                        <a:prstClr val="black"/>
                      </a:solidFill>
                      <a:effectLst/>
                      <a:uLnTx/>
                      <a:uFillTx/>
                      <a:ea typeface="Meiryo UI" panose="020B0604030504040204" pitchFamily="50" charset="-128"/>
                      <a:cs typeface="+mn-cs"/>
                    </a:endParaRPr>
                  </a:p>
                </p:txBody>
              </p:sp>
            </p:grpSp>
            <p:sp>
              <p:nvSpPr>
                <p:cNvPr id="12" name="テキスト ボックス 11">
                  <a:extLst>
                    <a:ext uri="{FF2B5EF4-FFF2-40B4-BE49-F238E27FC236}">
                      <a16:creationId xmlns:a16="http://schemas.microsoft.com/office/drawing/2014/main" id="{99C85A38-6B07-0E57-ED58-54D51BFE00D3}"/>
                    </a:ext>
                  </a:extLst>
                </p:cNvPr>
                <p:cNvSpPr txBox="1"/>
                <p:nvPr/>
              </p:nvSpPr>
              <p:spPr>
                <a:xfrm>
                  <a:off x="1920384" y="3327127"/>
                  <a:ext cx="171575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dirty="0">
                      <a:solidFill>
                        <a:srgbClr val="C00000"/>
                      </a:solidFill>
                      <a:ea typeface="Meiryo UI" panose="020B0604030504040204" pitchFamily="50" charset="-128"/>
                    </a:rPr>
                    <a:t>Dynamical forcing</a:t>
                  </a:r>
                  <a:endParaRPr kumimoji="1" lang="ja-JP" altLang="en-US" sz="1600" b="0" i="0" u="none" strike="noStrike" kern="1200" cap="none" spc="0" normalizeH="0" baseline="0" noProof="0" dirty="0">
                    <a:ln>
                      <a:noFill/>
                    </a:ln>
                    <a:solidFill>
                      <a:srgbClr val="C00000"/>
                    </a:solidFill>
                    <a:effectLst/>
                    <a:uLnTx/>
                    <a:uFillTx/>
                    <a:ea typeface="Meiryo UI" panose="020B0604030504040204" pitchFamily="50" charset="-128"/>
                    <a:cs typeface="+mn-cs"/>
                  </a:endParaRPr>
                </a:p>
              </p:txBody>
            </p:sp>
            <p:sp>
              <p:nvSpPr>
                <p:cNvPr id="13" name="テキスト ボックス 12">
                  <a:extLst>
                    <a:ext uri="{FF2B5EF4-FFF2-40B4-BE49-F238E27FC236}">
                      <a16:creationId xmlns:a16="http://schemas.microsoft.com/office/drawing/2014/main" id="{A4265C91-8FE4-0D74-00E7-63759598A4B3}"/>
                    </a:ext>
                  </a:extLst>
                </p:cNvPr>
                <p:cNvSpPr txBox="1"/>
                <p:nvPr/>
              </p:nvSpPr>
              <p:spPr>
                <a:xfrm>
                  <a:off x="3785069" y="3430747"/>
                  <a:ext cx="148027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C00000"/>
                      </a:solidFill>
                      <a:effectLst/>
                      <a:uLnTx/>
                      <a:uFillTx/>
                      <a:ea typeface="Meiryo UI" panose="020B0604030504040204" pitchFamily="50" charset="-128"/>
                      <a:cs typeface="+mn-cs"/>
                    </a:rPr>
                    <a:t>Diabatic forcing</a:t>
                  </a:r>
                  <a:endParaRPr kumimoji="1" lang="ja-JP" altLang="en-US" sz="1600" b="0" i="0" u="none" strike="noStrike" kern="1200" cap="none" spc="0" normalizeH="0" baseline="0" noProof="0" dirty="0">
                    <a:ln>
                      <a:noFill/>
                    </a:ln>
                    <a:solidFill>
                      <a:srgbClr val="C00000"/>
                    </a:solidFill>
                    <a:effectLst/>
                    <a:uLnTx/>
                    <a:uFillTx/>
                    <a:ea typeface="Meiryo UI" panose="020B0604030504040204" pitchFamily="50" charset="-128"/>
                    <a:cs typeface="+mn-cs"/>
                  </a:endParaRPr>
                </a:p>
              </p:txBody>
            </p:sp>
          </p:grpSp>
        </p:grpSp>
        <p:sp>
          <p:nvSpPr>
            <p:cNvPr id="35" name="テキスト ボックス 34">
              <a:extLst>
                <a:ext uri="{FF2B5EF4-FFF2-40B4-BE49-F238E27FC236}">
                  <a16:creationId xmlns:a16="http://schemas.microsoft.com/office/drawing/2014/main" id="{8FD79529-6A04-3DC5-C976-C619306F92A1}"/>
                </a:ext>
              </a:extLst>
            </p:cNvPr>
            <p:cNvSpPr txBox="1"/>
            <p:nvPr/>
          </p:nvSpPr>
          <p:spPr>
            <a:xfrm>
              <a:off x="8407706" y="2302641"/>
              <a:ext cx="1303562" cy="646331"/>
            </a:xfrm>
            <a:prstGeom prst="rect">
              <a:avLst/>
            </a:prstGeom>
            <a:noFill/>
          </p:spPr>
          <p:txBody>
            <a:bodyPr wrap="none" rtlCol="0">
              <a:spAutoFit/>
            </a:bodyPr>
            <a:lstStyle/>
            <a:p>
              <a:r>
                <a:rPr kumimoji="1" lang="en-US" altLang="ja-JP" dirty="0"/>
                <a:t>JRA55 LH</a:t>
              </a:r>
            </a:p>
            <a:p>
              <a:r>
                <a:rPr lang="en-US" altLang="ja-JP" dirty="0"/>
                <a:t>(~GPM SLH)</a:t>
              </a:r>
              <a:endParaRPr kumimoji="1" lang="ja-JP" altLang="en-US" dirty="0"/>
            </a:p>
          </p:txBody>
        </p:sp>
        <p:sp>
          <p:nvSpPr>
            <p:cNvPr id="36" name="フリーフォーム: 図形 35">
              <a:extLst>
                <a:ext uri="{FF2B5EF4-FFF2-40B4-BE49-F238E27FC236}">
                  <a16:creationId xmlns:a16="http://schemas.microsoft.com/office/drawing/2014/main" id="{A7D79EBD-D9A9-27DA-EA98-6E5D64920472}"/>
                </a:ext>
              </a:extLst>
            </p:cNvPr>
            <p:cNvSpPr/>
            <p:nvPr/>
          </p:nvSpPr>
          <p:spPr>
            <a:xfrm rot="13285006" flipV="1">
              <a:off x="8870126" y="1699385"/>
              <a:ext cx="809738" cy="609573"/>
            </a:xfrm>
            <a:custGeom>
              <a:avLst/>
              <a:gdLst>
                <a:gd name="connsiteX0" fmla="*/ 0 w 1367118"/>
                <a:gd name="connsiteY0" fmla="*/ 412377 h 412377"/>
                <a:gd name="connsiteX1" fmla="*/ 4482 w 1367118"/>
                <a:gd name="connsiteY1" fmla="*/ 372036 h 412377"/>
                <a:gd name="connsiteX2" fmla="*/ 22412 w 1367118"/>
                <a:gd name="connsiteY2" fmla="*/ 345142 h 412377"/>
                <a:gd name="connsiteX3" fmla="*/ 35859 w 1367118"/>
                <a:gd name="connsiteY3" fmla="*/ 322730 h 412377"/>
                <a:gd name="connsiteX4" fmla="*/ 143435 w 1367118"/>
                <a:gd name="connsiteY4" fmla="*/ 228600 h 412377"/>
                <a:gd name="connsiteX5" fmla="*/ 363071 w 1367118"/>
                <a:gd name="connsiteY5" fmla="*/ 112059 h 412377"/>
                <a:gd name="connsiteX6" fmla="*/ 430306 w 1367118"/>
                <a:gd name="connsiteY6" fmla="*/ 94130 h 412377"/>
                <a:gd name="connsiteX7" fmla="*/ 502024 w 1367118"/>
                <a:gd name="connsiteY7" fmla="*/ 89647 h 412377"/>
                <a:gd name="connsiteX8" fmla="*/ 663388 w 1367118"/>
                <a:gd name="connsiteY8" fmla="*/ 134471 h 412377"/>
                <a:gd name="connsiteX9" fmla="*/ 663388 w 1367118"/>
                <a:gd name="connsiteY9" fmla="*/ 277906 h 412377"/>
                <a:gd name="connsiteX10" fmla="*/ 596153 w 1367118"/>
                <a:gd name="connsiteY10" fmla="*/ 286871 h 412377"/>
                <a:gd name="connsiteX11" fmla="*/ 461682 w 1367118"/>
                <a:gd name="connsiteY11" fmla="*/ 282389 h 412377"/>
                <a:gd name="connsiteX12" fmla="*/ 412377 w 1367118"/>
                <a:gd name="connsiteY12" fmla="*/ 264459 h 412377"/>
                <a:gd name="connsiteX13" fmla="*/ 407894 w 1367118"/>
                <a:gd name="connsiteY13" fmla="*/ 224118 h 412377"/>
                <a:gd name="connsiteX14" fmla="*/ 448235 w 1367118"/>
                <a:gd name="connsiteY14" fmla="*/ 129989 h 412377"/>
                <a:gd name="connsiteX15" fmla="*/ 591671 w 1367118"/>
                <a:gd name="connsiteY15" fmla="*/ 58271 h 412377"/>
                <a:gd name="connsiteX16" fmla="*/ 663388 w 1367118"/>
                <a:gd name="connsiteY16" fmla="*/ 22412 h 412377"/>
                <a:gd name="connsiteX17" fmla="*/ 806824 w 1367118"/>
                <a:gd name="connsiteY17" fmla="*/ 0 h 412377"/>
                <a:gd name="connsiteX18" fmla="*/ 1232647 w 1367118"/>
                <a:gd name="connsiteY18" fmla="*/ 8965 h 412377"/>
                <a:gd name="connsiteX19" fmla="*/ 1313329 w 1367118"/>
                <a:gd name="connsiteY19" fmla="*/ 26895 h 412377"/>
                <a:gd name="connsiteX20" fmla="*/ 1335741 w 1367118"/>
                <a:gd name="connsiteY20" fmla="*/ 40342 h 412377"/>
                <a:gd name="connsiteX21" fmla="*/ 1349188 w 1367118"/>
                <a:gd name="connsiteY21" fmla="*/ 44824 h 412377"/>
                <a:gd name="connsiteX22" fmla="*/ 1367118 w 1367118"/>
                <a:gd name="connsiteY22" fmla="*/ 53789 h 412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67118" h="412377">
                  <a:moveTo>
                    <a:pt x="0" y="412377"/>
                  </a:moveTo>
                  <a:cubicBezTo>
                    <a:pt x="1494" y="398930"/>
                    <a:pt x="203" y="384871"/>
                    <a:pt x="4482" y="372036"/>
                  </a:cubicBezTo>
                  <a:cubicBezTo>
                    <a:pt x="7889" y="361815"/>
                    <a:pt x="16627" y="354232"/>
                    <a:pt x="22412" y="345142"/>
                  </a:cubicBezTo>
                  <a:cubicBezTo>
                    <a:pt x="27089" y="337792"/>
                    <a:pt x="30231" y="329381"/>
                    <a:pt x="35859" y="322730"/>
                  </a:cubicBezTo>
                  <a:cubicBezTo>
                    <a:pt x="60875" y="293165"/>
                    <a:pt x="118043" y="246374"/>
                    <a:pt x="143435" y="228600"/>
                  </a:cubicBezTo>
                  <a:cubicBezTo>
                    <a:pt x="221558" y="173913"/>
                    <a:pt x="274128" y="145413"/>
                    <a:pt x="363071" y="112059"/>
                  </a:cubicBezTo>
                  <a:cubicBezTo>
                    <a:pt x="384789" y="103915"/>
                    <a:pt x="407407" y="97823"/>
                    <a:pt x="430306" y="94130"/>
                  </a:cubicBezTo>
                  <a:cubicBezTo>
                    <a:pt x="453953" y="90316"/>
                    <a:pt x="478118" y="91141"/>
                    <a:pt x="502024" y="89647"/>
                  </a:cubicBezTo>
                  <a:cubicBezTo>
                    <a:pt x="555812" y="104588"/>
                    <a:pt x="617288" y="102988"/>
                    <a:pt x="663388" y="134471"/>
                  </a:cubicBezTo>
                  <a:cubicBezTo>
                    <a:pt x="693630" y="155124"/>
                    <a:pt x="693688" y="253666"/>
                    <a:pt x="663388" y="277906"/>
                  </a:cubicBezTo>
                  <a:cubicBezTo>
                    <a:pt x="645733" y="292030"/>
                    <a:pt x="618565" y="283883"/>
                    <a:pt x="596153" y="286871"/>
                  </a:cubicBezTo>
                  <a:cubicBezTo>
                    <a:pt x="551329" y="285377"/>
                    <a:pt x="506201" y="287818"/>
                    <a:pt x="461682" y="282389"/>
                  </a:cubicBezTo>
                  <a:cubicBezTo>
                    <a:pt x="444323" y="280272"/>
                    <a:pt x="424239" y="277309"/>
                    <a:pt x="412377" y="264459"/>
                  </a:cubicBezTo>
                  <a:cubicBezTo>
                    <a:pt x="403200" y="254517"/>
                    <a:pt x="409388" y="237565"/>
                    <a:pt x="407894" y="224118"/>
                  </a:cubicBezTo>
                  <a:cubicBezTo>
                    <a:pt x="421341" y="192742"/>
                    <a:pt x="428659" y="157955"/>
                    <a:pt x="448235" y="129989"/>
                  </a:cubicBezTo>
                  <a:cubicBezTo>
                    <a:pt x="479465" y="85374"/>
                    <a:pt x="548515" y="76253"/>
                    <a:pt x="591671" y="58271"/>
                  </a:cubicBezTo>
                  <a:cubicBezTo>
                    <a:pt x="616342" y="47991"/>
                    <a:pt x="638572" y="32338"/>
                    <a:pt x="663388" y="22412"/>
                  </a:cubicBezTo>
                  <a:cubicBezTo>
                    <a:pt x="722623" y="-1282"/>
                    <a:pt x="740843" y="3666"/>
                    <a:pt x="806824" y="0"/>
                  </a:cubicBezTo>
                  <a:cubicBezTo>
                    <a:pt x="948765" y="2988"/>
                    <a:pt x="1090874" y="1437"/>
                    <a:pt x="1232647" y="8965"/>
                  </a:cubicBezTo>
                  <a:cubicBezTo>
                    <a:pt x="1260158" y="10426"/>
                    <a:pt x="1286973" y="18873"/>
                    <a:pt x="1313329" y="26895"/>
                  </a:cubicBezTo>
                  <a:cubicBezTo>
                    <a:pt x="1321664" y="29432"/>
                    <a:pt x="1327949" y="36446"/>
                    <a:pt x="1335741" y="40342"/>
                  </a:cubicBezTo>
                  <a:cubicBezTo>
                    <a:pt x="1339967" y="42455"/>
                    <a:pt x="1344845" y="42963"/>
                    <a:pt x="1349188" y="44824"/>
                  </a:cubicBezTo>
                  <a:cubicBezTo>
                    <a:pt x="1355330" y="47456"/>
                    <a:pt x="1367118" y="53789"/>
                    <a:pt x="1367118" y="53789"/>
                  </a:cubicBezTo>
                </a:path>
              </a:pathLst>
            </a:custGeom>
            <a:noFill/>
            <a:ln>
              <a:solidFill>
                <a:srgbClr val="92D050"/>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2" name="正方形/長方形 71">
              <a:extLst>
                <a:ext uri="{FF2B5EF4-FFF2-40B4-BE49-F238E27FC236}">
                  <a16:creationId xmlns:a16="http://schemas.microsoft.com/office/drawing/2014/main" id="{E3D6AC6F-17DC-16FB-4B7D-DC65B8233749}"/>
                </a:ext>
              </a:extLst>
            </p:cNvPr>
            <p:cNvSpPr/>
            <p:nvPr/>
          </p:nvSpPr>
          <p:spPr>
            <a:xfrm>
              <a:off x="6539486" y="1267828"/>
              <a:ext cx="792089" cy="425751"/>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B4608A90-7487-39FD-E614-56DCD8D7FC69}"/>
                </a:ext>
              </a:extLst>
            </p:cNvPr>
            <p:cNvSpPr/>
            <p:nvPr/>
          </p:nvSpPr>
          <p:spPr>
            <a:xfrm>
              <a:off x="8295256" y="1151542"/>
              <a:ext cx="792089" cy="70404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78" name="直線矢印コネクタ 77">
            <a:extLst>
              <a:ext uri="{FF2B5EF4-FFF2-40B4-BE49-F238E27FC236}">
                <a16:creationId xmlns:a16="http://schemas.microsoft.com/office/drawing/2014/main" id="{A0D71128-3D8C-67A2-3B28-29970F109B25}"/>
              </a:ext>
            </a:extLst>
          </p:cNvPr>
          <p:cNvCxnSpPr>
            <a:cxnSpLocks/>
          </p:cNvCxnSpPr>
          <p:nvPr/>
        </p:nvCxnSpPr>
        <p:spPr>
          <a:xfrm flipH="1" flipV="1">
            <a:off x="5663476" y="5291201"/>
            <a:ext cx="317069" cy="814035"/>
          </a:xfrm>
          <a:prstGeom prst="straightConnector1">
            <a:avLst/>
          </a:prstGeom>
          <a:ln w="28575">
            <a:solidFill>
              <a:srgbClr val="FF66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231854E6-1ADC-7C80-B069-EF3DF883A61D}"/>
              </a:ext>
            </a:extLst>
          </p:cNvPr>
          <p:cNvSpPr txBox="1"/>
          <p:nvPr/>
        </p:nvSpPr>
        <p:spPr>
          <a:xfrm>
            <a:off x="27628" y="604598"/>
            <a:ext cx="44713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ja-JP" sz="1400" dirty="0" err="1">
                <a:solidFill>
                  <a:prstClr val="black"/>
                </a:solidFill>
                <a:ea typeface="Meiryo UI" panose="020B0604030504040204" pitchFamily="50" charset="-128"/>
              </a:rPr>
              <a:t>GSMaP</a:t>
            </a:r>
            <a:r>
              <a:rPr lang="en-US" altLang="ja-JP" sz="1400" dirty="0">
                <a:solidFill>
                  <a:prstClr val="black"/>
                </a:solidFill>
                <a:ea typeface="Meiryo UI" panose="020B0604030504040204" pitchFamily="50" charset="-128"/>
              </a:rPr>
              <a:t> rainfall (shades), JRA55 ω@500hPa (black contour)</a:t>
            </a:r>
            <a:endParaRPr kumimoji="1" lang="ja-JP" altLang="en-US" sz="1400" b="0" i="0" u="none" strike="noStrike" kern="1200" cap="none" spc="0" normalizeH="0" baseline="0" noProof="0" dirty="0">
              <a:ln>
                <a:noFill/>
              </a:ln>
              <a:solidFill>
                <a:prstClr val="black"/>
              </a:solidFill>
              <a:effectLst/>
              <a:uLnTx/>
              <a:uFillTx/>
              <a:ea typeface="Meiryo UI" panose="020B0604030504040204" pitchFamily="50" charset="-128"/>
              <a:cs typeface="+mn-cs"/>
            </a:endParaRPr>
          </a:p>
        </p:txBody>
      </p:sp>
      <p:sp>
        <p:nvSpPr>
          <p:cNvPr id="20" name="二等辺三角形 19">
            <a:extLst>
              <a:ext uri="{FF2B5EF4-FFF2-40B4-BE49-F238E27FC236}">
                <a16:creationId xmlns:a16="http://schemas.microsoft.com/office/drawing/2014/main" id="{46CA3ABF-844F-E6EE-E3AB-587DA6CDFB95}"/>
              </a:ext>
            </a:extLst>
          </p:cNvPr>
          <p:cNvSpPr/>
          <p:nvPr/>
        </p:nvSpPr>
        <p:spPr>
          <a:xfrm>
            <a:off x="9488138" y="2385245"/>
            <a:ext cx="494531" cy="246845"/>
          </a:xfrm>
          <a:prstGeom prst="triangle">
            <a:avLst>
              <a:gd name="adj" fmla="val 100000"/>
            </a:avLst>
          </a:prstGeom>
          <a:solidFill>
            <a:srgbClr val="CCFFCC">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D9E7DAEC-953D-3366-215E-F956DA0A1CB1}"/>
              </a:ext>
            </a:extLst>
          </p:cNvPr>
          <p:cNvSpPr txBox="1"/>
          <p:nvPr/>
        </p:nvSpPr>
        <p:spPr>
          <a:xfrm>
            <a:off x="4555011" y="2987559"/>
            <a:ext cx="2516825" cy="461665"/>
          </a:xfrm>
          <a:prstGeom prst="rect">
            <a:avLst/>
          </a:prstGeom>
          <a:noFill/>
        </p:spPr>
        <p:txBody>
          <a:bodyPr wrap="square">
            <a:spAutoFit/>
          </a:bodyPr>
          <a:lstStyle/>
          <a:p>
            <a:r>
              <a:rPr lang="en-US" altLang="ja-JP" sz="2400" dirty="0">
                <a:solidFill>
                  <a:srgbClr val="F79646">
                    <a:lumMod val="75000"/>
                  </a:srgbClr>
                </a:solidFill>
                <a:latin typeface="Calibri"/>
                <a:ea typeface="Meiryo UI" panose="020B0604030504040204" pitchFamily="50" charset="-128"/>
              </a:rPr>
              <a:t>12Z 6 July 2018</a:t>
            </a:r>
            <a:endParaRPr lang="ja-JP" altLang="en-US" sz="2400" dirty="0">
              <a:solidFill>
                <a:srgbClr val="F79646">
                  <a:lumMod val="75000"/>
                </a:srgbClr>
              </a:solidFill>
              <a:latin typeface="Calibri"/>
            </a:endParaRPr>
          </a:p>
        </p:txBody>
      </p:sp>
      <p:sp>
        <p:nvSpPr>
          <p:cNvPr id="24" name="テキスト ボックス 23">
            <a:extLst>
              <a:ext uri="{FF2B5EF4-FFF2-40B4-BE49-F238E27FC236}">
                <a16:creationId xmlns:a16="http://schemas.microsoft.com/office/drawing/2014/main" id="{CBA5C925-290F-03EC-BC49-BB7DD87B329B}"/>
              </a:ext>
            </a:extLst>
          </p:cNvPr>
          <p:cNvSpPr txBox="1"/>
          <p:nvPr/>
        </p:nvSpPr>
        <p:spPr>
          <a:xfrm>
            <a:off x="3667823" y="4555196"/>
            <a:ext cx="73329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ja-JP" sz="1400" dirty="0">
                <a:solidFill>
                  <a:prstClr val="black"/>
                </a:solidFill>
                <a:ea typeface="Meiryo UI" panose="020B0604030504040204" pitchFamily="50" charset="-128"/>
              </a:rPr>
              <a:t>ascent</a:t>
            </a:r>
            <a:endParaRPr kumimoji="1" lang="ja-JP" altLang="en-US" sz="1400" b="0" i="0" u="none" strike="noStrike" kern="1200" cap="none" spc="0" normalizeH="0" baseline="0" noProof="0" dirty="0">
              <a:ln>
                <a:noFill/>
              </a:ln>
              <a:solidFill>
                <a:prstClr val="black"/>
              </a:solidFill>
              <a:effectLst/>
              <a:uLnTx/>
              <a:uFillTx/>
              <a:ea typeface="Meiryo UI" panose="020B0604030504040204" pitchFamily="50" charset="-128"/>
              <a:cs typeface="+mn-cs"/>
            </a:endParaRPr>
          </a:p>
        </p:txBody>
      </p:sp>
      <p:sp>
        <p:nvSpPr>
          <p:cNvPr id="25" name="テキスト ボックス 24">
            <a:extLst>
              <a:ext uri="{FF2B5EF4-FFF2-40B4-BE49-F238E27FC236}">
                <a16:creationId xmlns:a16="http://schemas.microsoft.com/office/drawing/2014/main" id="{91F9C5A6-BF13-5CE1-F737-880F92C0239C}"/>
              </a:ext>
            </a:extLst>
          </p:cNvPr>
          <p:cNvSpPr txBox="1"/>
          <p:nvPr/>
        </p:nvSpPr>
        <p:spPr>
          <a:xfrm>
            <a:off x="3667820" y="6595665"/>
            <a:ext cx="73329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ja-JP" sz="1400" dirty="0">
                <a:solidFill>
                  <a:prstClr val="black"/>
                </a:solidFill>
                <a:ea typeface="Meiryo UI" panose="020B0604030504040204" pitchFamily="50" charset="-128"/>
              </a:rPr>
              <a:t>ascent</a:t>
            </a:r>
            <a:endParaRPr kumimoji="1" lang="ja-JP" altLang="en-US" sz="1400" b="0" i="0" u="none" strike="noStrike" kern="1200" cap="none" spc="0" normalizeH="0" baseline="0" noProof="0" dirty="0">
              <a:ln>
                <a:noFill/>
              </a:ln>
              <a:solidFill>
                <a:prstClr val="black"/>
              </a:solidFill>
              <a:effectLst/>
              <a:uLnTx/>
              <a:uFillTx/>
              <a:ea typeface="Meiryo UI" panose="020B0604030504040204" pitchFamily="50" charset="-128"/>
              <a:cs typeface="+mn-cs"/>
            </a:endParaRPr>
          </a:p>
        </p:txBody>
      </p:sp>
      <p:sp>
        <p:nvSpPr>
          <p:cNvPr id="26" name="テキスト ボックス 25">
            <a:extLst>
              <a:ext uri="{FF2B5EF4-FFF2-40B4-BE49-F238E27FC236}">
                <a16:creationId xmlns:a16="http://schemas.microsoft.com/office/drawing/2014/main" id="{53E3866D-24BF-B51C-2E12-7062EB97B937}"/>
              </a:ext>
            </a:extLst>
          </p:cNvPr>
          <p:cNvSpPr txBox="1"/>
          <p:nvPr/>
        </p:nvSpPr>
        <p:spPr>
          <a:xfrm>
            <a:off x="3659353" y="4885394"/>
            <a:ext cx="83957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ja-JP" sz="1400" dirty="0">
                <a:solidFill>
                  <a:prstClr val="black"/>
                </a:solidFill>
                <a:ea typeface="Meiryo UI" panose="020B0604030504040204" pitchFamily="50" charset="-128"/>
              </a:rPr>
              <a:t>descent</a:t>
            </a:r>
            <a:endParaRPr kumimoji="1" lang="ja-JP" altLang="en-US" sz="1400" b="0" i="0" u="none" strike="noStrike" kern="1200" cap="none" spc="0" normalizeH="0" baseline="0" noProof="0" dirty="0">
              <a:ln>
                <a:noFill/>
              </a:ln>
              <a:solidFill>
                <a:prstClr val="black"/>
              </a:solidFill>
              <a:effectLst/>
              <a:uLnTx/>
              <a:uFillTx/>
              <a:ea typeface="Meiryo UI" panose="020B0604030504040204" pitchFamily="50" charset="-128"/>
              <a:cs typeface="+mn-cs"/>
            </a:endParaRPr>
          </a:p>
        </p:txBody>
      </p:sp>
      <p:sp>
        <p:nvSpPr>
          <p:cNvPr id="29" name="テキスト ボックス 28">
            <a:extLst>
              <a:ext uri="{FF2B5EF4-FFF2-40B4-BE49-F238E27FC236}">
                <a16:creationId xmlns:a16="http://schemas.microsoft.com/office/drawing/2014/main" id="{51D605D8-956B-3391-154F-431329E7D007}"/>
              </a:ext>
            </a:extLst>
          </p:cNvPr>
          <p:cNvSpPr txBox="1"/>
          <p:nvPr/>
        </p:nvSpPr>
        <p:spPr>
          <a:xfrm>
            <a:off x="3659352" y="2844923"/>
            <a:ext cx="83957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ja-JP" sz="1400" dirty="0">
                <a:solidFill>
                  <a:prstClr val="black"/>
                </a:solidFill>
                <a:ea typeface="Meiryo UI" panose="020B0604030504040204" pitchFamily="50" charset="-128"/>
              </a:rPr>
              <a:t>descent</a:t>
            </a:r>
            <a:endParaRPr kumimoji="1" lang="ja-JP" altLang="en-US" sz="1400" b="0" i="0" u="none" strike="noStrike" kern="1200" cap="none" spc="0" normalizeH="0" baseline="0" noProof="0" dirty="0">
              <a:ln>
                <a:noFill/>
              </a:ln>
              <a:solidFill>
                <a:prstClr val="black"/>
              </a:solidFill>
              <a:effectLst/>
              <a:uLnTx/>
              <a:uFillTx/>
              <a:ea typeface="Meiryo UI" panose="020B0604030504040204" pitchFamily="50" charset="-128"/>
              <a:cs typeface="+mn-cs"/>
            </a:endParaRPr>
          </a:p>
        </p:txBody>
      </p:sp>
      <p:cxnSp>
        <p:nvCxnSpPr>
          <p:cNvPr id="30" name="直線矢印コネクタ 29">
            <a:extLst>
              <a:ext uri="{FF2B5EF4-FFF2-40B4-BE49-F238E27FC236}">
                <a16:creationId xmlns:a16="http://schemas.microsoft.com/office/drawing/2014/main" id="{88AB9CF8-C657-F2CF-76F8-60EDE6D5F7E0}"/>
              </a:ext>
            </a:extLst>
          </p:cNvPr>
          <p:cNvCxnSpPr>
            <a:cxnSpLocks/>
          </p:cNvCxnSpPr>
          <p:nvPr/>
        </p:nvCxnSpPr>
        <p:spPr>
          <a:xfrm flipV="1">
            <a:off x="5980545" y="5291201"/>
            <a:ext cx="2141358" cy="814035"/>
          </a:xfrm>
          <a:prstGeom prst="straightConnector1">
            <a:avLst/>
          </a:prstGeom>
          <a:ln w="28575">
            <a:solidFill>
              <a:srgbClr val="FF66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4520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0E25DB-C147-A768-2227-1E418B21DD84}"/>
              </a:ext>
            </a:extLst>
          </p:cNvPr>
          <p:cNvSpPr>
            <a:spLocks noGrp="1"/>
          </p:cNvSpPr>
          <p:nvPr>
            <p:ph type="title"/>
          </p:nvPr>
        </p:nvSpPr>
        <p:spPr/>
        <p:txBody>
          <a:bodyPr>
            <a:noAutofit/>
          </a:bodyPr>
          <a:lstStyle/>
          <a:p>
            <a:r>
              <a:rPr lang="en-US" altLang="ja-JP" sz="2800" dirty="0"/>
              <a:t>  Precipitation o</a:t>
            </a:r>
            <a:r>
              <a:rPr kumimoji="1" lang="en-US" altLang="ja-JP" sz="2800" dirty="0"/>
              <a:t>rganized in association with upper-tropospheric circulations</a:t>
            </a:r>
            <a:endParaRPr kumimoji="1" lang="ja-JP" altLang="en-US" sz="2800" dirty="0"/>
          </a:p>
        </p:txBody>
      </p:sp>
      <p:sp>
        <p:nvSpPr>
          <p:cNvPr id="3" name="スライド番号プレースホルダー 2">
            <a:extLst>
              <a:ext uri="{FF2B5EF4-FFF2-40B4-BE49-F238E27FC236}">
                <a16:creationId xmlns:a16="http://schemas.microsoft.com/office/drawing/2014/main" id="{CBB4C427-CD00-FD19-914B-A7E7ACEB82D8}"/>
              </a:ext>
            </a:extLst>
          </p:cNvPr>
          <p:cNvSpPr>
            <a:spLocks noGrp="1"/>
          </p:cNvSpPr>
          <p:nvPr>
            <p:ph type="sldNum" sz="quarter" idx="12"/>
          </p:nvPr>
        </p:nvSpPr>
        <p:spPr/>
        <p:txBody>
          <a:bodyPr/>
          <a:lstStyle/>
          <a:p>
            <a:fld id="{46E100B3-9BC0-419A-B016-C0EDA7D3E2A7}" type="slidenum">
              <a:rPr kumimoji="1" lang="ja-JP" altLang="en-US" smtClean="0"/>
              <a:t>25</a:t>
            </a:fld>
            <a:endParaRPr kumimoji="1" lang="ja-JP" altLang="en-US"/>
          </a:p>
        </p:txBody>
      </p:sp>
      <p:grpSp>
        <p:nvGrpSpPr>
          <p:cNvPr id="4" name="グループ化 3">
            <a:extLst>
              <a:ext uri="{FF2B5EF4-FFF2-40B4-BE49-F238E27FC236}">
                <a16:creationId xmlns:a16="http://schemas.microsoft.com/office/drawing/2014/main" id="{B0DB6D98-7512-BC53-7B84-32B8EA28ED17}"/>
              </a:ext>
            </a:extLst>
          </p:cNvPr>
          <p:cNvGrpSpPr/>
          <p:nvPr/>
        </p:nvGrpSpPr>
        <p:grpSpPr>
          <a:xfrm>
            <a:off x="1082320" y="1086553"/>
            <a:ext cx="10377497" cy="4334324"/>
            <a:chOff x="4177534" y="2124770"/>
            <a:chExt cx="8930471" cy="3738842"/>
          </a:xfrm>
        </p:grpSpPr>
        <p:pic>
          <p:nvPicPr>
            <p:cNvPr id="5" name="図 4">
              <a:extLst>
                <a:ext uri="{FF2B5EF4-FFF2-40B4-BE49-F238E27FC236}">
                  <a16:creationId xmlns:a16="http://schemas.microsoft.com/office/drawing/2014/main" id="{F39BE745-71C6-7C12-F8AF-44D41D1CEDBE}"/>
                </a:ext>
              </a:extLst>
            </p:cNvPr>
            <p:cNvPicPr>
              <a:picLocks noChangeAspect="1"/>
            </p:cNvPicPr>
            <p:nvPr/>
          </p:nvPicPr>
          <p:blipFill rotWithShape="1">
            <a:blip r:embed="rId3"/>
            <a:srcRect t="19085"/>
            <a:stretch/>
          </p:blipFill>
          <p:spPr>
            <a:xfrm>
              <a:off x="4177534" y="2124770"/>
              <a:ext cx="5975822" cy="3223552"/>
            </a:xfrm>
            <a:prstGeom prst="rect">
              <a:avLst/>
            </a:prstGeom>
          </p:spPr>
        </p:pic>
        <p:sp>
          <p:nvSpPr>
            <p:cNvPr id="7" name="テキスト ボックス 6">
              <a:extLst>
                <a:ext uri="{FF2B5EF4-FFF2-40B4-BE49-F238E27FC236}">
                  <a16:creationId xmlns:a16="http://schemas.microsoft.com/office/drawing/2014/main" id="{B8CE679D-7A40-5CCA-9DB2-F87C517F70E0}"/>
                </a:ext>
              </a:extLst>
            </p:cNvPr>
            <p:cNvSpPr txBox="1"/>
            <p:nvPr/>
          </p:nvSpPr>
          <p:spPr>
            <a:xfrm>
              <a:off x="9019280" y="5465374"/>
              <a:ext cx="2860862" cy="3982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kumimoji="1" lang="en-US" altLang="ja-JP" sz="2400" b="0" i="0" u="none" strike="noStrike" kern="1200" cap="none" spc="0" normalizeH="0" baseline="0" noProof="0" dirty="0">
                  <a:ln>
                    <a:noFill/>
                  </a:ln>
                  <a:solidFill>
                    <a:schemeClr val="accent6">
                      <a:lumMod val="75000"/>
                    </a:schemeClr>
                  </a:solidFill>
                  <a:effectLst/>
                  <a:uLnTx/>
                  <a:uFillTx/>
                  <a:ea typeface="Meiryo UI" panose="020B0604030504040204" pitchFamily="50" charset="-128"/>
                  <a:cs typeface="+mn-cs"/>
                </a:rPr>
                <a:t>Horizontal moisture flux</a:t>
              </a:r>
              <a:endParaRPr kumimoji="1" lang="ja-JP" altLang="en-US" sz="2400" b="0" i="0" u="none" strike="noStrike" kern="1200" cap="none" spc="0" normalizeH="0" baseline="0" noProof="0" dirty="0">
                <a:ln>
                  <a:noFill/>
                </a:ln>
                <a:solidFill>
                  <a:schemeClr val="accent6">
                    <a:lumMod val="75000"/>
                  </a:schemeClr>
                </a:solidFill>
                <a:effectLst/>
                <a:uLnTx/>
                <a:uFillTx/>
                <a:ea typeface="Meiryo UI" panose="020B0604030504040204" pitchFamily="50" charset="-128"/>
                <a:cs typeface="+mn-cs"/>
              </a:endParaRPr>
            </a:p>
          </p:txBody>
        </p:sp>
        <p:sp>
          <p:nvSpPr>
            <p:cNvPr id="8" name="テキスト ボックス 7">
              <a:extLst>
                <a:ext uri="{FF2B5EF4-FFF2-40B4-BE49-F238E27FC236}">
                  <a16:creationId xmlns:a16="http://schemas.microsoft.com/office/drawing/2014/main" id="{E4E12A63-2EA6-3D3E-3984-0828B5FC128E}"/>
                </a:ext>
              </a:extLst>
            </p:cNvPr>
            <p:cNvSpPr txBox="1"/>
            <p:nvPr/>
          </p:nvSpPr>
          <p:spPr>
            <a:xfrm>
              <a:off x="8432480" y="3636141"/>
              <a:ext cx="4330169" cy="7168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kumimoji="1" lang="en-US" altLang="ja-JP" sz="2400" b="0" i="0" u="none" strike="noStrike" kern="1200" cap="none" spc="0" normalizeH="0" baseline="0" noProof="0" dirty="0">
                  <a:ln>
                    <a:noFill/>
                  </a:ln>
                  <a:solidFill>
                    <a:srgbClr val="C00000"/>
                  </a:solidFill>
                  <a:effectLst/>
                  <a:uLnTx/>
                  <a:uFillTx/>
                  <a:ea typeface="Meiryo UI" panose="020B0604030504040204" pitchFamily="50" charset="-128"/>
                  <a:cs typeface="+mn-cs"/>
                </a:rPr>
                <a:t>Dynamically-forced ascent associated with an upper-tropospheric trough</a:t>
              </a:r>
              <a:endParaRPr kumimoji="1" lang="ja-JP" altLang="en-US" sz="2400" b="0" i="0" u="none" strike="noStrike" kern="1200" cap="none" spc="0" normalizeH="0" baseline="0" noProof="0" dirty="0">
                <a:ln>
                  <a:noFill/>
                </a:ln>
                <a:solidFill>
                  <a:srgbClr val="C00000"/>
                </a:solidFill>
                <a:effectLst/>
                <a:uLnTx/>
                <a:uFillTx/>
                <a:ea typeface="Meiryo UI" panose="020B0604030504040204" pitchFamily="50" charset="-128"/>
                <a:cs typeface="+mn-cs"/>
              </a:endParaRPr>
            </a:p>
          </p:txBody>
        </p:sp>
        <p:sp>
          <p:nvSpPr>
            <p:cNvPr id="9" name="テキスト ボックス 8">
              <a:extLst>
                <a:ext uri="{FF2B5EF4-FFF2-40B4-BE49-F238E27FC236}">
                  <a16:creationId xmlns:a16="http://schemas.microsoft.com/office/drawing/2014/main" id="{60384F58-5A18-E846-A8BA-18A75D8ADDED}"/>
                </a:ext>
              </a:extLst>
            </p:cNvPr>
            <p:cNvSpPr txBox="1"/>
            <p:nvPr/>
          </p:nvSpPr>
          <p:spPr>
            <a:xfrm>
              <a:off x="7734360" y="4544300"/>
              <a:ext cx="2712258" cy="716828"/>
            </a:xfrm>
            <a:prstGeom prst="rect">
              <a:avLst/>
            </a:prstGeom>
            <a:noFill/>
            <a:ln>
              <a:solidFill>
                <a:schemeClr val="tx1"/>
              </a:solidFill>
            </a:ln>
          </p:spPr>
          <p:txBody>
            <a:bodyPr wrap="square" rtlCol="0" anchor="ctr">
              <a:spAutoFit/>
            </a:bodyPr>
            <a:lstStyle/>
            <a:p>
              <a:pPr marL="0" marR="0" lvl="0" indent="0" defTabSz="914400" rtl="0" eaLnBrk="1" fontAlgn="auto" latinLnBrk="0" hangingPunct="1">
                <a:lnSpc>
                  <a:spcPct val="100000"/>
                </a:lnSpc>
                <a:spcBef>
                  <a:spcPts val="300"/>
                </a:spcBef>
                <a:spcAft>
                  <a:spcPts val="0"/>
                </a:spcAft>
                <a:buClrTx/>
                <a:buSzTx/>
                <a:buFontTx/>
                <a:buNone/>
                <a:tabLst/>
                <a:defRPr/>
              </a:pPr>
              <a:r>
                <a:rPr kumimoji="1" lang="en-US" altLang="ja-JP" sz="2400" b="0" i="0" u="none" strike="noStrike" kern="1200" cap="none" spc="0" normalizeH="0" baseline="0" noProof="0" dirty="0">
                  <a:ln>
                    <a:noFill/>
                  </a:ln>
                  <a:solidFill>
                    <a:prstClr val="black"/>
                  </a:solidFill>
                  <a:effectLst/>
                  <a:uLnTx/>
                  <a:uFillTx/>
                  <a:ea typeface="Meiryo UI" panose="020B0604030504040204" pitchFamily="50" charset="-128"/>
                  <a:cs typeface="+mn-cs"/>
                </a:rPr>
                <a:t>Moistening of the mid-lower troposphere</a:t>
              </a:r>
              <a:endParaRPr kumimoji="1" lang="ja-JP" altLang="en-US" sz="2400" b="0" i="0" u="none" strike="noStrike" kern="1200" cap="none" spc="0" normalizeH="0" baseline="0" noProof="0" dirty="0">
                <a:ln>
                  <a:noFill/>
                </a:ln>
                <a:solidFill>
                  <a:prstClr val="black"/>
                </a:solidFill>
                <a:effectLst/>
                <a:uLnTx/>
                <a:uFillTx/>
                <a:ea typeface="Meiryo UI" panose="020B0604030504040204" pitchFamily="50" charset="-128"/>
                <a:cs typeface="+mn-cs"/>
              </a:endParaRPr>
            </a:p>
          </p:txBody>
        </p:sp>
        <p:sp>
          <p:nvSpPr>
            <p:cNvPr id="10" name="矢印: 上カーブ 9">
              <a:extLst>
                <a:ext uri="{FF2B5EF4-FFF2-40B4-BE49-F238E27FC236}">
                  <a16:creationId xmlns:a16="http://schemas.microsoft.com/office/drawing/2014/main" id="{A5398FC1-9CA2-28AB-3DAD-2951AE272050}"/>
                </a:ext>
              </a:extLst>
            </p:cNvPr>
            <p:cNvSpPr/>
            <p:nvPr/>
          </p:nvSpPr>
          <p:spPr>
            <a:xfrm flipH="1">
              <a:off x="10503037" y="4965303"/>
              <a:ext cx="556590" cy="38506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ea typeface="游ゴシック" panose="020B0400000000000000" pitchFamily="50" charset="-128"/>
                <a:cs typeface="+mn-cs"/>
              </a:endParaRPr>
            </a:p>
          </p:txBody>
        </p:sp>
        <p:sp>
          <p:nvSpPr>
            <p:cNvPr id="11" name="矢印: 下 10">
              <a:extLst>
                <a:ext uri="{FF2B5EF4-FFF2-40B4-BE49-F238E27FC236}">
                  <a16:creationId xmlns:a16="http://schemas.microsoft.com/office/drawing/2014/main" id="{E178E870-1976-922C-9F6E-8907EDA30682}"/>
                </a:ext>
              </a:extLst>
            </p:cNvPr>
            <p:cNvSpPr/>
            <p:nvPr/>
          </p:nvSpPr>
          <p:spPr>
            <a:xfrm>
              <a:off x="9875060" y="4329643"/>
              <a:ext cx="556592" cy="248372"/>
            </a:xfrm>
            <a:prstGeom prst="down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ea typeface="游ゴシック" panose="020B0400000000000000" pitchFamily="50" charset="-128"/>
                <a:cs typeface="+mn-cs"/>
              </a:endParaRPr>
            </a:p>
          </p:txBody>
        </p:sp>
        <p:sp>
          <p:nvSpPr>
            <p:cNvPr id="12" name="テキスト ボックス 11">
              <a:extLst>
                <a:ext uri="{FF2B5EF4-FFF2-40B4-BE49-F238E27FC236}">
                  <a16:creationId xmlns:a16="http://schemas.microsoft.com/office/drawing/2014/main" id="{25BCEAD6-AEDF-EE1C-260B-9773CA14D198}"/>
                </a:ext>
              </a:extLst>
            </p:cNvPr>
            <p:cNvSpPr txBox="1"/>
            <p:nvPr/>
          </p:nvSpPr>
          <p:spPr>
            <a:xfrm>
              <a:off x="11162774" y="4557216"/>
              <a:ext cx="1945231" cy="716828"/>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kumimoji="1" lang="en-US" altLang="ja-JP" sz="2400" b="0" i="0" u="none" strike="noStrike" kern="1200" cap="none" spc="0" normalizeH="0" baseline="0" noProof="0" dirty="0" err="1">
                  <a:ln>
                    <a:noFill/>
                  </a:ln>
                  <a:solidFill>
                    <a:prstClr val="black"/>
                  </a:solidFill>
                  <a:effectLst/>
                  <a:uLnTx/>
                  <a:uFillTx/>
                  <a:ea typeface="Meiryo UI" panose="020B0604030504040204" pitchFamily="50" charset="-128"/>
                  <a:cs typeface="+mn-cs"/>
                </a:rPr>
                <a:t>Organiz</a:t>
              </a:r>
              <a:r>
                <a:rPr lang="en-US" altLang="ja-JP" sz="2400" dirty="0" err="1">
                  <a:solidFill>
                    <a:prstClr val="black"/>
                  </a:solidFill>
                  <a:ea typeface="Meiryo UI" panose="020B0604030504040204" pitchFamily="50" charset="-128"/>
                </a:rPr>
                <a:t>ation</a:t>
              </a:r>
              <a:r>
                <a:rPr lang="en-US" altLang="ja-JP" sz="2400" dirty="0">
                  <a:solidFill>
                    <a:prstClr val="black"/>
                  </a:solidFill>
                  <a:ea typeface="Meiryo UI" panose="020B0604030504040204" pitchFamily="50" charset="-128"/>
                </a:rPr>
                <a:t> of</a:t>
              </a:r>
              <a:r>
                <a:rPr kumimoji="1" lang="en-US" altLang="ja-JP" sz="2400" b="0" i="0" u="none" strike="noStrike" kern="1200" cap="none" spc="0" normalizeH="0" baseline="0" noProof="0" dirty="0">
                  <a:ln>
                    <a:noFill/>
                  </a:ln>
                  <a:solidFill>
                    <a:prstClr val="black"/>
                  </a:solidFill>
                  <a:effectLst/>
                  <a:uLnTx/>
                  <a:uFillTx/>
                  <a:ea typeface="Meiryo UI" panose="020B0604030504040204" pitchFamily="50" charset="-128"/>
                  <a:cs typeface="+mn-cs"/>
                </a:rPr>
                <a:t> precipitation</a:t>
              </a:r>
              <a:endParaRPr kumimoji="1" lang="ja-JP" altLang="en-US" sz="2400" b="0" i="0" u="none" strike="noStrike" kern="1200" cap="none" spc="0" normalizeH="0" baseline="0" noProof="0" dirty="0">
                <a:ln>
                  <a:noFill/>
                </a:ln>
                <a:solidFill>
                  <a:prstClr val="black"/>
                </a:solidFill>
                <a:effectLst/>
                <a:uLnTx/>
                <a:uFillTx/>
                <a:ea typeface="Meiryo UI" panose="020B0604030504040204" pitchFamily="50" charset="-128"/>
                <a:cs typeface="+mn-cs"/>
              </a:endParaRPr>
            </a:p>
          </p:txBody>
        </p:sp>
        <p:sp>
          <p:nvSpPr>
            <p:cNvPr id="13" name="矢印: 上カーブ 12">
              <a:extLst>
                <a:ext uri="{FF2B5EF4-FFF2-40B4-BE49-F238E27FC236}">
                  <a16:creationId xmlns:a16="http://schemas.microsoft.com/office/drawing/2014/main" id="{EBD92466-6750-77BB-7A68-C43160EFACCB}"/>
                </a:ext>
              </a:extLst>
            </p:cNvPr>
            <p:cNvSpPr/>
            <p:nvPr/>
          </p:nvSpPr>
          <p:spPr>
            <a:xfrm rot="10800000" flipH="1">
              <a:off x="10518917" y="4497603"/>
              <a:ext cx="556592" cy="307856"/>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ea typeface="游ゴシック" panose="020B0400000000000000" pitchFamily="50" charset="-128"/>
                <a:cs typeface="+mn-cs"/>
              </a:endParaRPr>
            </a:p>
          </p:txBody>
        </p:sp>
        <p:sp>
          <p:nvSpPr>
            <p:cNvPr id="14" name="矢印: 下 13">
              <a:extLst>
                <a:ext uri="{FF2B5EF4-FFF2-40B4-BE49-F238E27FC236}">
                  <a16:creationId xmlns:a16="http://schemas.microsoft.com/office/drawing/2014/main" id="{4D60F1E9-2787-96B0-267B-1A062E4AE911}"/>
                </a:ext>
              </a:extLst>
            </p:cNvPr>
            <p:cNvSpPr/>
            <p:nvPr/>
          </p:nvSpPr>
          <p:spPr>
            <a:xfrm flipV="1">
              <a:off x="9908552" y="5248190"/>
              <a:ext cx="556592" cy="235064"/>
            </a:xfrm>
            <a:prstGeom prst="down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ea typeface="游ゴシック" panose="020B0400000000000000" pitchFamily="50" charset="-128"/>
                <a:cs typeface="+mn-cs"/>
              </a:endParaRPr>
            </a:p>
          </p:txBody>
        </p:sp>
      </p:grpSp>
      <p:sp>
        <p:nvSpPr>
          <p:cNvPr id="15" name="テキスト ボックス 14">
            <a:extLst>
              <a:ext uri="{FF2B5EF4-FFF2-40B4-BE49-F238E27FC236}">
                <a16:creationId xmlns:a16="http://schemas.microsoft.com/office/drawing/2014/main" id="{810025B8-36ED-AA73-6B3F-96DE7507CD8C}"/>
              </a:ext>
            </a:extLst>
          </p:cNvPr>
          <p:cNvSpPr txBox="1"/>
          <p:nvPr/>
        </p:nvSpPr>
        <p:spPr>
          <a:xfrm>
            <a:off x="448449" y="5534027"/>
            <a:ext cx="11206739" cy="1200329"/>
          </a:xfrm>
          <a:prstGeom prst="rect">
            <a:avLst/>
          </a:prstGeom>
          <a:noFill/>
        </p:spPr>
        <p:txBody>
          <a:bodyPr wrap="square" rtlCol="0">
            <a:spAutoFit/>
          </a:bodyPr>
          <a:lstStyle/>
          <a:p>
            <a:r>
              <a:rPr lang="en-US" altLang="ja-JP" sz="2400" dirty="0">
                <a:solidFill>
                  <a:srgbClr val="FF00FF"/>
                </a:solidFill>
                <a:ea typeface="Meiryo UI" panose="020B0604030504040204" pitchFamily="50" charset="-128"/>
              </a:rPr>
              <a:t>The synergy between d</a:t>
            </a:r>
            <a:r>
              <a:rPr kumimoji="1" lang="en-US" altLang="ja-JP" sz="2400" b="0" i="0" u="none" strike="noStrike" kern="1200" cap="none" spc="0" normalizeH="0" baseline="0" noProof="0" dirty="0" err="1">
                <a:ln>
                  <a:noFill/>
                </a:ln>
                <a:solidFill>
                  <a:srgbClr val="FF00FF"/>
                </a:solidFill>
                <a:effectLst/>
                <a:uLnTx/>
                <a:uFillTx/>
                <a:ea typeface="Meiryo UI" panose="020B0604030504040204" pitchFamily="50" charset="-128"/>
                <a:cs typeface="+mn-cs"/>
              </a:rPr>
              <a:t>ynamical</a:t>
            </a:r>
            <a:r>
              <a:rPr kumimoji="1" lang="en-US" altLang="ja-JP" sz="2400" b="0" i="0" u="none" strike="noStrike" kern="1200" cap="none" spc="0" normalizeH="0" baseline="0" noProof="0" dirty="0">
                <a:ln>
                  <a:noFill/>
                </a:ln>
                <a:solidFill>
                  <a:srgbClr val="FF00FF"/>
                </a:solidFill>
                <a:effectLst/>
                <a:uLnTx/>
                <a:uFillTx/>
                <a:ea typeface="Meiryo UI" panose="020B0604030504040204" pitchFamily="50" charset="-128"/>
                <a:cs typeface="+mn-cs"/>
              </a:rPr>
              <a:t> effects associated with the upper-tropospheric trough and diabatic effects associated with precipitation promoted conditions favorable for the organization of precipitation in this heavy rainfall event.</a:t>
            </a:r>
            <a:endParaRPr kumimoji="1" lang="ja-JP" altLang="en-US" sz="2400" b="0" i="0" u="none" strike="noStrike" kern="1200" cap="none" spc="0" normalizeH="0" baseline="0" noProof="0" dirty="0">
              <a:ln>
                <a:noFill/>
              </a:ln>
              <a:solidFill>
                <a:srgbClr val="FF00FF"/>
              </a:solidFill>
              <a:effectLst/>
              <a:uLnTx/>
              <a:uFillTx/>
              <a:ea typeface="Meiryo UI" panose="020B0604030504040204" pitchFamily="50" charset="-128"/>
              <a:cs typeface="+mn-cs"/>
            </a:endParaRPr>
          </a:p>
        </p:txBody>
      </p:sp>
      <p:sp>
        <p:nvSpPr>
          <p:cNvPr id="6" name="テキスト ボックス 5">
            <a:extLst>
              <a:ext uri="{FF2B5EF4-FFF2-40B4-BE49-F238E27FC236}">
                <a16:creationId xmlns:a16="http://schemas.microsoft.com/office/drawing/2014/main" id="{317C7F83-E088-4F86-ECE9-9E334D15972E}"/>
              </a:ext>
            </a:extLst>
          </p:cNvPr>
          <p:cNvSpPr txBox="1"/>
          <p:nvPr/>
        </p:nvSpPr>
        <p:spPr>
          <a:xfrm>
            <a:off x="10033000" y="536789"/>
            <a:ext cx="2067938" cy="338554"/>
          </a:xfrm>
          <a:prstGeom prst="rect">
            <a:avLst/>
          </a:prstGeom>
          <a:noFill/>
        </p:spPr>
        <p:txBody>
          <a:bodyPr wrap="none" rtlCol="0">
            <a:spAutoFit/>
          </a:bodyPr>
          <a:lstStyle/>
          <a:p>
            <a:r>
              <a:rPr kumimoji="1" lang="en-US" altLang="ja-JP" sz="1600" dirty="0"/>
              <a:t>Yokoyama et al. (2020)</a:t>
            </a:r>
            <a:endParaRPr kumimoji="1" lang="ja-JP" altLang="en-US" sz="1600" dirty="0"/>
          </a:p>
        </p:txBody>
      </p:sp>
    </p:spTree>
    <p:extLst>
      <p:ext uri="{BB962C8B-B14F-4D97-AF65-F5344CB8AC3E}">
        <p14:creationId xmlns:p14="http://schemas.microsoft.com/office/powerpoint/2010/main" val="18430424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336F6-3379-1862-1170-B981E60C998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0974C8F-5135-8F80-8A5C-1D7208D6C05E}"/>
              </a:ext>
            </a:extLst>
          </p:cNvPr>
          <p:cNvSpPr>
            <a:spLocks noGrp="1"/>
          </p:cNvSpPr>
          <p:nvPr>
            <p:ph type="title"/>
          </p:nvPr>
        </p:nvSpPr>
        <p:spPr>
          <a:xfrm>
            <a:off x="772581" y="1709738"/>
            <a:ext cx="10648950" cy="2852737"/>
          </a:xfrm>
        </p:spPr>
        <p:txBody>
          <a:bodyPr>
            <a:normAutofit fontScale="90000"/>
          </a:bodyPr>
          <a:lstStyle/>
          <a:p>
            <a:r>
              <a:rPr kumimoji="1" lang="en-US" altLang="ja-JP" dirty="0"/>
              <a:t>3. Precipitation systems with q</a:t>
            </a:r>
            <a:r>
              <a:rPr lang="en-US" altLang="ja-JP" dirty="0"/>
              <a:t>uasi-stationary convective bands (QSCBs) </a:t>
            </a:r>
            <a:br>
              <a:rPr lang="en-US" altLang="ja-JP" dirty="0"/>
            </a:br>
            <a:r>
              <a:rPr lang="en-US" altLang="ja-JP" dirty="0"/>
              <a:t>around Japan in the warm season</a:t>
            </a:r>
            <a:endParaRPr kumimoji="1" lang="ja-JP" altLang="en-US" dirty="0"/>
          </a:p>
        </p:txBody>
      </p:sp>
      <p:sp>
        <p:nvSpPr>
          <p:cNvPr id="3" name="テキスト プレースホルダー 2">
            <a:extLst>
              <a:ext uri="{FF2B5EF4-FFF2-40B4-BE49-F238E27FC236}">
                <a16:creationId xmlns:a16="http://schemas.microsoft.com/office/drawing/2014/main" id="{01374659-6805-24FA-F76C-0C223F13F183}"/>
              </a:ext>
            </a:extLst>
          </p:cNvPr>
          <p:cNvSpPr>
            <a:spLocks noGrp="1"/>
          </p:cNvSpPr>
          <p:nvPr>
            <p:ph type="body" idx="1"/>
          </p:nvPr>
        </p:nvSpPr>
        <p:spPr/>
        <p:txBody>
          <a:bodyPr>
            <a:normAutofit/>
          </a:bodyPr>
          <a:lstStyle/>
          <a:p>
            <a:pPr marL="342900" indent="-342900">
              <a:buFont typeface="Arial" panose="020B0604020202020204" pitchFamily="34" charset="0"/>
              <a:buChar char="•"/>
            </a:pPr>
            <a:r>
              <a:rPr kumimoji="1" lang="en-US" altLang="ja-JP" dirty="0">
                <a:latin typeface="Calibri" panose="020F0502020204030204" pitchFamily="34" charset="0"/>
                <a:ea typeface="Calibri" panose="020F0502020204030204" pitchFamily="34" charset="0"/>
                <a:cs typeface="Calibri" panose="020F0502020204030204" pitchFamily="34" charset="0"/>
              </a:rPr>
              <a:t>QSCBs (</a:t>
            </a:r>
            <a:r>
              <a:rPr lang="en-US" altLang="ja-JP" dirty="0">
                <a:latin typeface="Calibri" panose="020F0502020204030204" pitchFamily="34" charset="0"/>
                <a:ea typeface="Calibri" panose="020F0502020204030204" pitchFamily="34" charset="0"/>
                <a:cs typeface="Calibri" panose="020F0502020204030204" pitchFamily="34" charset="0"/>
              </a:rPr>
              <a:t>s</a:t>
            </a:r>
            <a:r>
              <a:rPr kumimoji="1" lang="en-US" altLang="ja-JP" dirty="0">
                <a:latin typeface="Calibri" panose="020F0502020204030204" pitchFamily="34" charset="0"/>
                <a:ea typeface="Calibri" panose="020F0502020204030204" pitchFamily="34" charset="0"/>
                <a:cs typeface="Calibri" panose="020F0502020204030204" pitchFamily="34" charset="0"/>
              </a:rPr>
              <a:t>o-called “</a:t>
            </a:r>
            <a:r>
              <a:rPr kumimoji="1" lang="ja-JP" altLang="en-US" dirty="0">
                <a:latin typeface="Calibri" panose="020F0502020204030204" pitchFamily="34" charset="0"/>
                <a:cs typeface="Calibri" panose="020F0502020204030204" pitchFamily="34" charset="0"/>
              </a:rPr>
              <a:t>線状降水帯</a:t>
            </a:r>
            <a:r>
              <a:rPr kumimoji="1" lang="en-US" altLang="ja-JP" dirty="0">
                <a:latin typeface="Calibri" panose="020F0502020204030204" pitchFamily="34" charset="0"/>
                <a:ea typeface="Calibri" panose="020F0502020204030204" pitchFamily="34" charset="0"/>
                <a:cs typeface="Calibri" panose="020F0502020204030204" pitchFamily="34" charset="0"/>
              </a:rPr>
              <a:t>” in Japanese) continue to bring rainfall at the same place and often cause terrible damage. </a:t>
            </a:r>
          </a:p>
          <a:p>
            <a:pPr marL="342900" indent="-342900">
              <a:buFont typeface="Arial" panose="020B0604020202020204" pitchFamily="34" charset="0"/>
              <a:buChar char="•"/>
            </a:pPr>
            <a:r>
              <a:rPr kumimoji="1" lang="en-US" altLang="ja-JP" dirty="0">
                <a:latin typeface="Calibri" panose="020F0502020204030204" pitchFamily="34" charset="0"/>
                <a:ea typeface="Calibri" panose="020F0502020204030204" pitchFamily="34" charset="0"/>
                <a:cs typeface="Calibri" panose="020F0502020204030204" pitchFamily="34" charset="0"/>
              </a:rPr>
              <a:t>What kind of PEs and large-scale environments are related to QSCBs?</a:t>
            </a:r>
          </a:p>
        </p:txBody>
      </p:sp>
      <p:sp>
        <p:nvSpPr>
          <p:cNvPr id="4" name="スライド番号プレースホルダー 3">
            <a:extLst>
              <a:ext uri="{FF2B5EF4-FFF2-40B4-BE49-F238E27FC236}">
                <a16:creationId xmlns:a16="http://schemas.microsoft.com/office/drawing/2014/main" id="{5497BE73-D3F9-1C35-0403-E6479BF046E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FC4544-5710-4D77-B926-0B4D2C9DC840}" type="slidenum">
              <a:rPr kumimoji="1" lang="ja-JP" altLang="en-US" sz="1200" b="0" i="0" u="none" strike="noStrike" kern="1200" cap="none" spc="0" normalizeH="0" baseline="0" noProof="0" smtClean="0">
                <a:ln>
                  <a:noFill/>
                </a:ln>
                <a:solidFill>
                  <a:prstClr val="black">
                    <a:tint val="75000"/>
                  </a:prstClr>
                </a:solidFill>
                <a:effectLst/>
                <a:uLnTx/>
                <a:uFillTx/>
                <a:latin typeface="Arial" panose="020B060402020202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1" lang="ja-JP" altLang="en-US" sz="1200" b="0" i="0" u="none" strike="noStrike" kern="1200" cap="none" spc="0" normalizeH="0" baseline="0" noProof="0">
              <a:ln>
                <a:noFill/>
              </a:ln>
              <a:solidFill>
                <a:prstClr val="black">
                  <a:tint val="75000"/>
                </a:prstClr>
              </a:solidFill>
              <a:effectLst/>
              <a:uLnTx/>
              <a:uFillTx/>
              <a:latin typeface="Arial" panose="020B0604020202020204"/>
              <a:ea typeface="ＭＳ Ｐゴシック" panose="020B0600070205080204" pitchFamily="50" charset="-128"/>
              <a:cs typeface="+mn-cs"/>
            </a:endParaRPr>
          </a:p>
        </p:txBody>
      </p:sp>
    </p:spTree>
    <p:extLst>
      <p:ext uri="{BB962C8B-B14F-4D97-AF65-F5344CB8AC3E}">
        <p14:creationId xmlns:p14="http://schemas.microsoft.com/office/powerpoint/2010/main" val="36908822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88D6DD-35D0-D553-E00E-DB228AD77116}"/>
              </a:ext>
            </a:extLst>
          </p:cNvPr>
          <p:cNvSpPr>
            <a:spLocks noGrp="1"/>
          </p:cNvSpPr>
          <p:nvPr>
            <p:ph type="title"/>
          </p:nvPr>
        </p:nvSpPr>
        <p:spPr/>
        <p:txBody>
          <a:bodyPr/>
          <a:lstStyle/>
          <a:p>
            <a:r>
              <a:rPr lang="en-US" altLang="ja-JP" b="1" dirty="0">
                <a:solidFill>
                  <a:srgbClr val="3333CC"/>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Summary</a:t>
            </a:r>
            <a:endParaRPr kumimoji="1" lang="ja-JP" altLang="en-US" dirty="0"/>
          </a:p>
        </p:txBody>
      </p:sp>
      <p:sp>
        <p:nvSpPr>
          <p:cNvPr id="3" name="コンテンツ プレースホルダー 2">
            <a:extLst>
              <a:ext uri="{FF2B5EF4-FFF2-40B4-BE49-F238E27FC236}">
                <a16:creationId xmlns:a16="http://schemas.microsoft.com/office/drawing/2014/main" id="{32DF6DC6-DE7E-E627-0588-719682EA469A}"/>
              </a:ext>
            </a:extLst>
          </p:cNvPr>
          <p:cNvSpPr>
            <a:spLocks noGrp="1"/>
          </p:cNvSpPr>
          <p:nvPr>
            <p:ph idx="1"/>
          </p:nvPr>
        </p:nvSpPr>
        <p:spPr/>
        <p:txBody>
          <a:bodyPr>
            <a:normAutofit fontScale="85000" lnSpcReduction="10000"/>
          </a:bodyPr>
          <a:lstStyle/>
          <a:p>
            <a:r>
              <a:rPr lang="en-US" altLang="ja-JP" dirty="0">
                <a:latin typeface="Calibri" panose="020F0502020204030204" pitchFamily="34" charset="0"/>
                <a:ea typeface="Calibri" panose="020F0502020204030204" pitchFamily="34" charset="0"/>
                <a:cs typeface="Calibri" panose="020F0502020204030204" pitchFamily="34" charset="0"/>
              </a:rPr>
              <a:t>The 3D</a:t>
            </a:r>
            <a:r>
              <a:rPr lang="en-US" altLang="ja-JP" b="0" i="0" dirty="0">
                <a:effectLst/>
                <a:latin typeface="Calibri" panose="020F0502020204030204" pitchFamily="34" charset="0"/>
                <a:ea typeface="Calibri" panose="020F0502020204030204" pitchFamily="34" charset="0"/>
                <a:cs typeface="Calibri" panose="020F0502020204030204" pitchFamily="34" charset="0"/>
              </a:rPr>
              <a:t>-dimensional observation of precipitation by Spaceborne radars is useful for understanding the mechanisms of precipitation systems.</a:t>
            </a:r>
          </a:p>
          <a:p>
            <a:r>
              <a:rPr lang="en-US" altLang="ja-JP" dirty="0">
                <a:solidFill>
                  <a:srgbClr val="C00000"/>
                </a:solidFill>
                <a:latin typeface="Calibri" panose="020F0502020204030204" pitchFamily="34" charset="0"/>
                <a:ea typeface="Calibri" panose="020F0502020204030204" pitchFamily="34" charset="0"/>
                <a:cs typeface="Calibri" panose="020F0502020204030204" pitchFamily="34" charset="0"/>
              </a:rPr>
              <a:t>In the </a:t>
            </a:r>
            <a:r>
              <a:rPr lang="en-US" altLang="ja-JP" dirty="0" err="1">
                <a:solidFill>
                  <a:srgbClr val="C00000"/>
                </a:solidFill>
                <a:latin typeface="Calibri" panose="020F0502020204030204" pitchFamily="34" charset="0"/>
                <a:ea typeface="Calibri" panose="020F0502020204030204" pitchFamily="34" charset="0"/>
                <a:cs typeface="Calibri" panose="020F0502020204030204" pitchFamily="34" charset="0"/>
              </a:rPr>
              <a:t>Baiu</a:t>
            </a:r>
            <a:r>
              <a:rPr lang="en-US" altLang="ja-JP" dirty="0">
                <a:solidFill>
                  <a:srgbClr val="C00000"/>
                </a:solidFill>
                <a:latin typeface="Calibri" panose="020F0502020204030204" pitchFamily="34" charset="0"/>
                <a:ea typeface="Calibri" panose="020F0502020204030204" pitchFamily="34" charset="0"/>
                <a:cs typeface="Calibri" panose="020F0502020204030204" pitchFamily="34" charset="0"/>
              </a:rPr>
              <a:t> region, t</a:t>
            </a:r>
            <a:r>
              <a:rPr lang="en-US" altLang="ja-JP" b="0" i="0"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wo tropical types (small and organized) and a midlatitude type of precipitation systems are identified. </a:t>
            </a:r>
          </a:p>
          <a:p>
            <a:r>
              <a:rPr lang="en-US" altLang="ja-JP" b="0" i="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The synergy between the dynamical forcing associated with the secondary circulation of the upper-tropospheric circulations and the release of latent heat associated with precipitation provides a sufficiently moist mid-lower layer, which maintains the organization of precipitation.</a:t>
            </a:r>
          </a:p>
          <a:p>
            <a:r>
              <a:rPr lang="en-US" altLang="ja-JP" b="0" i="0" dirty="0">
                <a:solidFill>
                  <a:srgbClr val="FF00FF"/>
                </a:solidFill>
                <a:effectLst/>
                <a:latin typeface="Calibri" panose="020F0502020204030204" pitchFamily="34" charset="0"/>
                <a:ea typeface="Calibri" panose="020F0502020204030204" pitchFamily="34" charset="0"/>
                <a:cs typeface="Calibri" panose="020F0502020204030204" pitchFamily="34" charset="0"/>
              </a:rPr>
              <a:t>Many of the QSCBs are also associated with organized precipitation systems in sufficiently moist environments in the mid-lower layers. The stronger and longer QSCBs are associated with intense convection in addition to large stratiform areas in organized precipitation systems. It is suggested that the wetting process of the mid-troposphere is the key for understanding the mechanisms.</a:t>
            </a:r>
            <a:endParaRPr kumimoji="1" lang="ja-JP" altLang="en-US" dirty="0">
              <a:solidFill>
                <a:srgbClr val="FF00FF"/>
              </a:solidFill>
              <a:latin typeface="Calibri" panose="020F0502020204030204" pitchFamily="34" charset="0"/>
              <a:cs typeface="Calibri" panose="020F0502020204030204" pitchFamily="34" charset="0"/>
            </a:endParaRPr>
          </a:p>
        </p:txBody>
      </p:sp>
      <p:sp>
        <p:nvSpPr>
          <p:cNvPr id="4" name="スライド番号プレースホルダー 3">
            <a:extLst>
              <a:ext uri="{FF2B5EF4-FFF2-40B4-BE49-F238E27FC236}">
                <a16:creationId xmlns:a16="http://schemas.microsoft.com/office/drawing/2014/main" id="{CA0F1392-56EB-FB6D-605C-D114AE3EB64E}"/>
              </a:ext>
            </a:extLst>
          </p:cNvPr>
          <p:cNvSpPr>
            <a:spLocks noGrp="1"/>
          </p:cNvSpPr>
          <p:nvPr>
            <p:ph type="sldNum" sz="quarter" idx="12"/>
          </p:nvPr>
        </p:nvSpPr>
        <p:spPr/>
        <p:txBody>
          <a:bodyPr/>
          <a:lstStyle/>
          <a:p>
            <a:fld id="{63FC4544-5710-4D77-B926-0B4D2C9DC840}" type="slidenum">
              <a:rPr kumimoji="1" lang="ja-JP" altLang="en-US" smtClean="0"/>
              <a:t>27</a:t>
            </a:fld>
            <a:endParaRPr kumimoji="1" lang="ja-JP" altLang="en-US"/>
          </a:p>
        </p:txBody>
      </p:sp>
      <p:sp>
        <p:nvSpPr>
          <p:cNvPr id="5" name="テキスト ボックス 4">
            <a:extLst>
              <a:ext uri="{FF2B5EF4-FFF2-40B4-BE49-F238E27FC236}">
                <a16:creationId xmlns:a16="http://schemas.microsoft.com/office/drawing/2014/main" id="{A0384D91-55F1-18BA-D4B3-36EF2F748FBF}"/>
              </a:ext>
            </a:extLst>
          </p:cNvPr>
          <p:cNvSpPr txBox="1"/>
          <p:nvPr/>
        </p:nvSpPr>
        <p:spPr>
          <a:xfrm>
            <a:off x="4185704" y="6356350"/>
            <a:ext cx="4605748" cy="369332"/>
          </a:xfrm>
          <a:prstGeom prst="rect">
            <a:avLst/>
          </a:prstGeom>
          <a:noFill/>
        </p:spPr>
        <p:txBody>
          <a:bodyPr wrap="none" rtlCol="0">
            <a:spAutoFit/>
          </a:bodyPr>
          <a:lstStyle/>
          <a:p>
            <a:r>
              <a:rPr kumimoji="1" lang="en-US" altLang="ja-JP" dirty="0">
                <a:latin typeface="HGS創英角ﾎﾟｯﾌﾟ体" panose="040B0A00000000000000" pitchFamily="50" charset="-128"/>
                <a:ea typeface="HGS創英角ﾎﾟｯﾌﾟ体" panose="040B0A00000000000000" pitchFamily="50" charset="-128"/>
              </a:rPr>
              <a:t>Thank you very much for your listening!</a:t>
            </a:r>
            <a:endParaRPr kumimoji="1" lang="ja-JP" altLang="en-US" dirty="0">
              <a:latin typeface="HGS創英角ﾎﾟｯﾌﾟ体" panose="040B0A00000000000000" pitchFamily="50" charset="-128"/>
              <a:ea typeface="HGS創英角ﾎﾟｯﾌﾟ体" panose="040B0A00000000000000" pitchFamily="50" charset="-128"/>
            </a:endParaRPr>
          </a:p>
        </p:txBody>
      </p:sp>
    </p:spTree>
    <p:extLst>
      <p:ext uri="{BB962C8B-B14F-4D97-AF65-F5344CB8AC3E}">
        <p14:creationId xmlns:p14="http://schemas.microsoft.com/office/powerpoint/2010/main" val="2648559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F8776BCA-5F86-8AB5-CDDF-6A628FAD83CB}"/>
              </a:ext>
            </a:extLst>
          </p:cNvPr>
          <p:cNvSpPr>
            <a:spLocks noGrp="1"/>
          </p:cNvSpPr>
          <p:nvPr>
            <p:ph type="title"/>
          </p:nvPr>
        </p:nvSpPr>
        <p:spPr/>
        <p:txBody>
          <a:bodyPr/>
          <a:lstStyle/>
          <a:p>
            <a:r>
              <a:rPr lang="en-US" altLang="ja-JP" dirty="0"/>
              <a:t>1. Introduction of GPM &amp; TRMM</a:t>
            </a:r>
            <a:endParaRPr lang="ja-JP" altLang="en-US" dirty="0"/>
          </a:p>
        </p:txBody>
      </p:sp>
      <p:sp>
        <p:nvSpPr>
          <p:cNvPr id="7" name="テキスト プレースホルダー 6">
            <a:extLst>
              <a:ext uri="{FF2B5EF4-FFF2-40B4-BE49-F238E27FC236}">
                <a16:creationId xmlns:a16="http://schemas.microsoft.com/office/drawing/2014/main" id="{82F20CCA-1E39-C827-4652-F8D0F7BC2057}"/>
              </a:ext>
            </a:extLst>
          </p:cNvPr>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4212755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descr="E:\AORI講演会_柏キャンパス一般公開2019\図13.png"/>
          <p:cNvPicPr>
            <a:picLocks noChangeAspect="1" noChangeArrowheads="1"/>
          </p:cNvPicPr>
          <p:nvPr/>
        </p:nvPicPr>
        <p:blipFill rotWithShape="1">
          <a:blip r:embed="rId3">
            <a:extLst>
              <a:ext uri="{28A0092B-C50C-407E-A947-70E740481C1C}">
                <a14:useLocalDpi xmlns:a14="http://schemas.microsoft.com/office/drawing/2010/main" val="0"/>
              </a:ext>
            </a:extLst>
          </a:blip>
          <a:srcRect l="8534" t="17200" r="14156" b="3219"/>
          <a:stretch/>
        </p:blipFill>
        <p:spPr bwMode="auto">
          <a:xfrm>
            <a:off x="4496311" y="1731402"/>
            <a:ext cx="3074018" cy="3528627"/>
          </a:xfrm>
          <a:prstGeom prst="rect">
            <a:avLst/>
          </a:prstGeom>
          <a:noFill/>
          <a:extLst>
            <a:ext uri="{909E8E84-426E-40DD-AFC4-6F175D3DCCD1}">
              <a14:hiddenFill xmlns:a14="http://schemas.microsoft.com/office/drawing/2010/main">
                <a:solidFill>
                  <a:srgbClr val="FFFFFF"/>
                </a:solidFill>
              </a14:hiddenFill>
            </a:ext>
          </a:extLst>
        </p:spPr>
      </p:pic>
      <p:pic>
        <p:nvPicPr>
          <p:cNvPr id="2" name="コンテンツ プレースホルダー 5"/>
          <p:cNvPicPr>
            <a:picLocks noChangeAspect="1"/>
          </p:cNvPicPr>
          <p:nvPr/>
        </p:nvPicPr>
        <p:blipFill>
          <a:blip r:embed="rId4">
            <a:extLst>
              <a:ext uri="{28A0092B-C50C-407E-A947-70E740481C1C}">
                <a14:useLocalDpi xmlns:a14="http://schemas.microsoft.com/office/drawing/2010/main" val="0"/>
              </a:ext>
            </a:extLst>
          </a:blip>
          <a:srcRect/>
          <a:stretch/>
        </p:blipFill>
        <p:spPr>
          <a:xfrm>
            <a:off x="44999" y="655781"/>
            <a:ext cx="4174891" cy="2087446"/>
          </a:xfrm>
          <a:prstGeom prst="rect">
            <a:avLst/>
          </a:prstGeom>
        </p:spPr>
      </p:pic>
      <p:sp>
        <p:nvSpPr>
          <p:cNvPr id="3" name="テキスト ボックス 2"/>
          <p:cNvSpPr txBox="1"/>
          <p:nvPr/>
        </p:nvSpPr>
        <p:spPr>
          <a:xfrm>
            <a:off x="2135561" y="116632"/>
            <a:ext cx="7890637" cy="523220"/>
          </a:xfrm>
          <a:prstGeom prst="rect">
            <a:avLst/>
          </a:prstGeom>
          <a:noFill/>
        </p:spPr>
        <p:txBody>
          <a:bodyPr wrap="square" rtlCol="0">
            <a:spAutoFit/>
          </a:bodyPr>
          <a:lstStyle/>
          <a:p>
            <a:r>
              <a:rPr lang="ja-JP" altLang="en-US" sz="2800" dirty="0">
                <a:solidFill>
                  <a:schemeClr val="bg1"/>
                </a:solidFill>
                <a:ea typeface="Meiryo UI" panose="020B0604030504040204" pitchFamily="50" charset="-128"/>
              </a:rPr>
              <a:t>熱帯降雨観測計画（</a:t>
            </a:r>
            <a:r>
              <a:rPr lang="en-US" altLang="ja-JP" sz="2800" dirty="0">
                <a:solidFill>
                  <a:schemeClr val="bg1"/>
                </a:solidFill>
                <a:ea typeface="Meiryo UI" panose="020B0604030504040204" pitchFamily="50" charset="-128"/>
              </a:rPr>
              <a:t>TRMM</a:t>
            </a:r>
            <a:r>
              <a:rPr lang="ja-JP" altLang="en-US" sz="2800" dirty="0">
                <a:solidFill>
                  <a:schemeClr val="bg1"/>
                </a:solidFill>
                <a:ea typeface="Meiryo UI" panose="020B0604030504040204" pitchFamily="50" charset="-128"/>
              </a:rPr>
              <a:t>）衛星　</a:t>
            </a:r>
            <a:r>
              <a:rPr lang="en-US" altLang="ja-JP" sz="2800" dirty="0">
                <a:solidFill>
                  <a:schemeClr val="bg1"/>
                </a:solidFill>
                <a:ea typeface="Meiryo UI" panose="020B0604030504040204" pitchFamily="50" charset="-128"/>
              </a:rPr>
              <a:t>1997</a:t>
            </a:r>
            <a:r>
              <a:rPr lang="ja-JP" altLang="en-US" sz="2800" dirty="0">
                <a:solidFill>
                  <a:schemeClr val="bg1"/>
                </a:solidFill>
                <a:ea typeface="Meiryo UI" panose="020B0604030504040204" pitchFamily="50" charset="-128"/>
              </a:rPr>
              <a:t>～</a:t>
            </a:r>
            <a:r>
              <a:rPr lang="en-US" altLang="ja-JP" sz="2800" dirty="0">
                <a:solidFill>
                  <a:schemeClr val="bg1"/>
                </a:solidFill>
                <a:ea typeface="Meiryo UI" panose="020B0604030504040204" pitchFamily="50" charset="-128"/>
              </a:rPr>
              <a:t>2014</a:t>
            </a:r>
            <a:r>
              <a:rPr lang="ja-JP" altLang="en-US" sz="2800" dirty="0">
                <a:solidFill>
                  <a:schemeClr val="bg1"/>
                </a:solidFill>
                <a:ea typeface="Meiryo UI" panose="020B0604030504040204" pitchFamily="50" charset="-128"/>
              </a:rPr>
              <a:t>年</a:t>
            </a:r>
          </a:p>
        </p:txBody>
      </p:sp>
      <p:sp>
        <p:nvSpPr>
          <p:cNvPr id="5" name="テキスト ボックス 4"/>
          <p:cNvSpPr txBox="1"/>
          <p:nvPr/>
        </p:nvSpPr>
        <p:spPr>
          <a:xfrm>
            <a:off x="4596196" y="581642"/>
            <a:ext cx="7291793" cy="461665"/>
          </a:xfrm>
          <a:prstGeom prst="rect">
            <a:avLst/>
          </a:prstGeom>
          <a:noFill/>
        </p:spPr>
        <p:txBody>
          <a:bodyPr wrap="square" rtlCol="0">
            <a:spAutoFit/>
          </a:bodyPr>
          <a:lstStyle/>
          <a:p>
            <a:r>
              <a:rPr lang="en-US" altLang="ja-JP" sz="2400" b="1" dirty="0">
                <a:solidFill>
                  <a:srgbClr val="C00000"/>
                </a:solidFill>
                <a:ea typeface="Meiryo UI" panose="020B0604030504040204" pitchFamily="50" charset="-128"/>
                <a:cs typeface="Arial" panose="020B0604020202020204" pitchFamily="34" charset="0"/>
              </a:rPr>
              <a:t>The world’s first spaceborne Precipitation Radar (PR)</a:t>
            </a:r>
          </a:p>
        </p:txBody>
      </p:sp>
      <p:sp>
        <p:nvSpPr>
          <p:cNvPr id="7" name="テキスト ボックス 6"/>
          <p:cNvSpPr txBox="1"/>
          <p:nvPr/>
        </p:nvSpPr>
        <p:spPr>
          <a:xfrm>
            <a:off x="6898991" y="4940977"/>
            <a:ext cx="583814" cy="261610"/>
          </a:xfrm>
          <a:prstGeom prst="rect">
            <a:avLst/>
          </a:prstGeom>
          <a:noFill/>
        </p:spPr>
        <p:txBody>
          <a:bodyPr wrap="none" rtlCol="0">
            <a:spAutoFit/>
          </a:bodyPr>
          <a:lstStyle/>
          <a:p>
            <a:r>
              <a:rPr lang="en-US" altLang="ja-JP" sz="1100" dirty="0">
                <a:solidFill>
                  <a:prstClr val="black"/>
                </a:solidFill>
                <a:ea typeface="Meiryo UI" panose="020B0604030504040204" pitchFamily="50" charset="-128"/>
                <a:cs typeface="Arial" panose="020B0604020202020204" pitchFamily="34" charset="0"/>
              </a:rPr>
              <a:t>©JAXA</a:t>
            </a:r>
            <a:endParaRPr lang="ja-JP" altLang="en-US" sz="1100" dirty="0">
              <a:solidFill>
                <a:prstClr val="black"/>
              </a:solidFill>
              <a:ea typeface="Meiryo UI" panose="020B0604030504040204" pitchFamily="50" charset="-128"/>
              <a:cs typeface="Arial" panose="020B0604020202020204" pitchFamily="34" charset="0"/>
            </a:endParaRPr>
          </a:p>
        </p:txBody>
      </p:sp>
      <p:pic>
        <p:nvPicPr>
          <p:cNvPr id="9" name="Picture 2" descr="E:\AORI講演会_柏キャンパス一般公開2019\img_gaiyo0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3467" y="2560472"/>
            <a:ext cx="4572000" cy="2571750"/>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p:cNvSpPr txBox="1"/>
          <p:nvPr/>
        </p:nvSpPr>
        <p:spPr>
          <a:xfrm>
            <a:off x="7745497" y="2173311"/>
            <a:ext cx="4561401" cy="369332"/>
          </a:xfrm>
          <a:prstGeom prst="rect">
            <a:avLst/>
          </a:prstGeom>
          <a:noFill/>
        </p:spPr>
        <p:txBody>
          <a:bodyPr wrap="square" rtlCol="0">
            <a:spAutoFit/>
          </a:bodyPr>
          <a:lstStyle/>
          <a:p>
            <a:pPr algn="ctr"/>
            <a:r>
              <a:rPr lang="en-US" altLang="ja-JP" dirty="0">
                <a:solidFill>
                  <a:prstClr val="black"/>
                </a:solidFill>
                <a:ea typeface="Meiryo UI" panose="020B0604030504040204" pitchFamily="50" charset="-128"/>
                <a:cs typeface="Arial" panose="020B0604020202020204" pitchFamily="34" charset="0"/>
              </a:rPr>
              <a:t>Super typhoon NEOGURI</a:t>
            </a:r>
            <a:r>
              <a:rPr lang="ja-JP" altLang="en-US" dirty="0">
                <a:solidFill>
                  <a:prstClr val="black"/>
                </a:solidFill>
                <a:ea typeface="Meiryo UI" panose="020B0604030504040204" pitchFamily="50" charset="-128"/>
                <a:cs typeface="Arial" panose="020B0604020202020204" pitchFamily="34" charset="0"/>
              </a:rPr>
              <a:t> </a:t>
            </a:r>
            <a:r>
              <a:rPr lang="en-US" altLang="ja-JP" dirty="0">
                <a:solidFill>
                  <a:prstClr val="black"/>
                </a:solidFill>
                <a:ea typeface="Meiryo UI" panose="020B0604030504040204" pitchFamily="50" charset="-128"/>
                <a:cs typeface="Arial" panose="020B0604020202020204" pitchFamily="34" charset="0"/>
              </a:rPr>
              <a:t>(08W)</a:t>
            </a:r>
            <a:r>
              <a:rPr lang="ja-JP" altLang="en-US" dirty="0">
                <a:solidFill>
                  <a:prstClr val="black"/>
                </a:solidFill>
                <a:ea typeface="Meiryo UI" panose="020B0604030504040204" pitchFamily="50" charset="-128"/>
                <a:cs typeface="Arial" panose="020B0604020202020204" pitchFamily="34" charset="0"/>
              </a:rPr>
              <a:t> </a:t>
            </a:r>
            <a:r>
              <a:rPr lang="en-US" altLang="ja-JP" dirty="0">
                <a:solidFill>
                  <a:prstClr val="black"/>
                </a:solidFill>
                <a:ea typeface="Meiryo UI" panose="020B0604030504040204" pitchFamily="50" charset="-128"/>
                <a:cs typeface="Arial" panose="020B0604020202020204" pitchFamily="34" charset="0"/>
              </a:rPr>
              <a:t>T1408</a:t>
            </a:r>
            <a:endParaRPr lang="ja-JP" altLang="en-US" dirty="0">
              <a:solidFill>
                <a:prstClr val="black"/>
              </a:solidFill>
              <a:ea typeface="Meiryo UI" panose="020B0604030504040204" pitchFamily="50" charset="-128"/>
              <a:cs typeface="Arial" panose="020B0604020202020204" pitchFamily="34" charset="0"/>
            </a:endParaRPr>
          </a:p>
        </p:txBody>
      </p:sp>
      <p:sp>
        <p:nvSpPr>
          <p:cNvPr id="4" name="テキスト ボックス 3"/>
          <p:cNvSpPr txBox="1"/>
          <p:nvPr/>
        </p:nvSpPr>
        <p:spPr>
          <a:xfrm>
            <a:off x="2193443" y="2453219"/>
            <a:ext cx="583814" cy="261610"/>
          </a:xfrm>
          <a:prstGeom prst="rect">
            <a:avLst/>
          </a:prstGeom>
          <a:noFill/>
        </p:spPr>
        <p:txBody>
          <a:bodyPr wrap="none" rtlCol="0">
            <a:spAutoFit/>
          </a:bodyPr>
          <a:lstStyle/>
          <a:p>
            <a:r>
              <a:rPr lang="en-US" altLang="ja-JP" sz="1100" dirty="0">
                <a:solidFill>
                  <a:prstClr val="black"/>
                </a:solidFill>
                <a:ea typeface="Meiryo UI" panose="020B0604030504040204" pitchFamily="50" charset="-128"/>
                <a:cs typeface="Arial" panose="020B0604020202020204" pitchFamily="34" charset="0"/>
              </a:rPr>
              <a:t>©JAXA</a:t>
            </a:r>
          </a:p>
        </p:txBody>
      </p:sp>
      <p:sp>
        <p:nvSpPr>
          <p:cNvPr id="15" name="テキスト ボックス 14">
            <a:extLst>
              <a:ext uri="{FF2B5EF4-FFF2-40B4-BE49-F238E27FC236}">
                <a16:creationId xmlns:a16="http://schemas.microsoft.com/office/drawing/2014/main" id="{D88B8D22-7EA0-931A-5CDD-684DCE22BD09}"/>
              </a:ext>
            </a:extLst>
          </p:cNvPr>
          <p:cNvSpPr txBox="1"/>
          <p:nvPr/>
        </p:nvSpPr>
        <p:spPr>
          <a:xfrm>
            <a:off x="4658768" y="990780"/>
            <a:ext cx="7067565" cy="830997"/>
          </a:xfrm>
          <a:prstGeom prst="rect">
            <a:avLst/>
          </a:prstGeom>
          <a:noFill/>
        </p:spPr>
        <p:txBody>
          <a:bodyPr wrap="square">
            <a:spAutoFit/>
          </a:bodyPr>
          <a:lstStyle/>
          <a:p>
            <a:r>
              <a:rPr lang="ja-JP" altLang="en-US" sz="2400" b="1" dirty="0">
                <a:solidFill>
                  <a:srgbClr val="FF00FF"/>
                </a:solidFill>
                <a:ea typeface="Meiryo UI" panose="020B0604030504040204" pitchFamily="50" charset="-128"/>
                <a:cs typeface="Arial" panose="020B0604020202020204" pitchFamily="34" charset="0"/>
              </a:rPr>
              <a:t>→</a:t>
            </a:r>
            <a:r>
              <a:rPr lang="en-US" altLang="ja-JP" sz="2400" b="1" dirty="0">
                <a:solidFill>
                  <a:srgbClr val="FF00FF"/>
                </a:solidFill>
                <a:ea typeface="Meiryo UI" panose="020B0604030504040204" pitchFamily="50" charset="-128"/>
                <a:cs typeface="Arial" panose="020B0604020202020204" pitchFamily="34" charset="0"/>
              </a:rPr>
              <a:t> Global measurement of 3-D precipitation structures over the tropics and subtropics (35°N-35°S)</a:t>
            </a:r>
            <a:endParaRPr lang="ja-JP" altLang="en-US" sz="2400" b="1" dirty="0">
              <a:solidFill>
                <a:srgbClr val="FF00FF"/>
              </a:solidFill>
              <a:ea typeface="Meiryo UI" panose="020B0604030504040204" pitchFamily="50" charset="-128"/>
              <a:cs typeface="Arial" panose="020B0604020202020204" pitchFamily="34" charset="0"/>
            </a:endParaRPr>
          </a:p>
        </p:txBody>
      </p:sp>
      <p:sp>
        <p:nvSpPr>
          <p:cNvPr id="17" name="テキスト ボックス 16">
            <a:extLst>
              <a:ext uri="{FF2B5EF4-FFF2-40B4-BE49-F238E27FC236}">
                <a16:creationId xmlns:a16="http://schemas.microsoft.com/office/drawing/2014/main" id="{13708A19-CD5C-C9F5-5CE2-D05BFFB5D7F3}"/>
              </a:ext>
            </a:extLst>
          </p:cNvPr>
          <p:cNvSpPr txBox="1"/>
          <p:nvPr/>
        </p:nvSpPr>
        <p:spPr>
          <a:xfrm>
            <a:off x="106054" y="2671707"/>
            <a:ext cx="4783648" cy="646331"/>
          </a:xfrm>
          <a:prstGeom prst="rect">
            <a:avLst/>
          </a:prstGeom>
          <a:noFill/>
        </p:spPr>
        <p:txBody>
          <a:bodyPr wrap="square" rtlCol="0">
            <a:spAutoFit/>
          </a:bodyPr>
          <a:lstStyle/>
          <a:p>
            <a:r>
              <a:rPr lang="en-US" altLang="ja-JP" dirty="0">
                <a:solidFill>
                  <a:prstClr val="black"/>
                </a:solidFill>
                <a:ea typeface="Meiryo UI" panose="020B0604030504040204" pitchFamily="50" charset="-128"/>
                <a:cs typeface="Arial" panose="020B0604020202020204" pitchFamily="34" charset="0"/>
              </a:rPr>
              <a:t>Rainfall measurement from different aspects with onboard </a:t>
            </a:r>
            <a:r>
              <a:rPr lang="en-US" altLang="ja-JP" b="1" dirty="0">
                <a:solidFill>
                  <a:srgbClr val="C00000"/>
                </a:solidFill>
                <a:ea typeface="Meiryo UI" panose="020B0604030504040204" pitchFamily="50" charset="-128"/>
                <a:cs typeface="Arial" panose="020B0604020202020204" pitchFamily="34" charset="0"/>
              </a:rPr>
              <a:t>multi-sensors</a:t>
            </a:r>
          </a:p>
        </p:txBody>
      </p:sp>
      <p:pic>
        <p:nvPicPr>
          <p:cNvPr id="18" name="Picture 2">
            <a:extLst>
              <a:ext uri="{FF2B5EF4-FFF2-40B4-BE49-F238E27FC236}">
                <a16:creationId xmlns:a16="http://schemas.microsoft.com/office/drawing/2014/main" id="{DD12AF52-8B45-AF63-D102-88C3C6DB4C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8794" y="3377002"/>
            <a:ext cx="3590925" cy="17907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4AC6722C-EC46-47A6-943D-2E7682D80E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5267" y="5186711"/>
            <a:ext cx="3679675" cy="907317"/>
          </a:xfrm>
          <a:prstGeom prst="rect">
            <a:avLst/>
          </a:prstGeom>
          <a:noFill/>
          <a:extLst>
            <a:ext uri="{909E8E84-426E-40DD-AFC4-6F175D3DCCD1}">
              <a14:hiddenFill xmlns:a14="http://schemas.microsoft.com/office/drawing/2010/main">
                <a:solidFill>
                  <a:srgbClr val="FFFFFF"/>
                </a:solidFill>
              </a14:hiddenFill>
            </a:ext>
          </a:extLst>
        </p:spPr>
      </p:pic>
      <p:sp>
        <p:nvSpPr>
          <p:cNvPr id="23" name="テキスト ボックス 22">
            <a:extLst>
              <a:ext uri="{FF2B5EF4-FFF2-40B4-BE49-F238E27FC236}">
                <a16:creationId xmlns:a16="http://schemas.microsoft.com/office/drawing/2014/main" id="{8064AA87-6549-B3C5-533D-81EBDE6571D5}"/>
              </a:ext>
            </a:extLst>
          </p:cNvPr>
          <p:cNvSpPr txBox="1"/>
          <p:nvPr/>
        </p:nvSpPr>
        <p:spPr>
          <a:xfrm>
            <a:off x="454068" y="6240897"/>
            <a:ext cx="4042243" cy="646331"/>
          </a:xfrm>
          <a:prstGeom prst="rect">
            <a:avLst/>
          </a:prstGeom>
          <a:noFill/>
        </p:spPr>
        <p:txBody>
          <a:bodyPr wrap="square" rtlCol="0">
            <a:spAutoFit/>
          </a:bodyPr>
          <a:lstStyle/>
          <a:p>
            <a:r>
              <a:rPr kumimoji="1" lang="en-US" altLang="ja-JP" dirty="0">
                <a:ea typeface="Meiryo UI" panose="020B0604030504040204" pitchFamily="50" charset="-128"/>
                <a:cs typeface="Arial" panose="020B0604020202020204" pitchFamily="34" charset="0"/>
              </a:rPr>
              <a:t>Non-</a:t>
            </a:r>
            <a:r>
              <a:rPr kumimoji="1" lang="en-US" altLang="ja-JP" dirty="0" err="1">
                <a:ea typeface="Meiryo UI" panose="020B0604030504040204" pitchFamily="50" charset="-128"/>
                <a:cs typeface="Arial" panose="020B0604020202020204" pitchFamily="34" charset="0"/>
              </a:rPr>
              <a:t>sunsynchronous</a:t>
            </a:r>
            <a:r>
              <a:rPr kumimoji="1" lang="en-US" altLang="ja-JP" dirty="0">
                <a:ea typeface="Meiryo UI" panose="020B0604030504040204" pitchFamily="50" charset="-128"/>
                <a:cs typeface="Arial" panose="020B0604020202020204" pitchFamily="34" charset="0"/>
              </a:rPr>
              <a:t> circular orbit</a:t>
            </a:r>
            <a:br>
              <a:rPr kumimoji="1" lang="en-US" altLang="ja-JP" dirty="0">
                <a:ea typeface="Meiryo UI" panose="020B0604030504040204" pitchFamily="50" charset="-128"/>
                <a:cs typeface="Arial" panose="020B0604020202020204" pitchFamily="34" charset="0"/>
              </a:rPr>
            </a:br>
            <a:r>
              <a:rPr lang="ja-JP" altLang="en-US" dirty="0">
                <a:ea typeface="Meiryo UI" panose="020B0604030504040204" pitchFamily="50" charset="-128"/>
                <a:cs typeface="Arial" panose="020B0604020202020204" pitchFamily="34" charset="0"/>
              </a:rPr>
              <a:t>→</a:t>
            </a:r>
            <a:r>
              <a:rPr lang="en-US" altLang="ja-JP" dirty="0">
                <a:ea typeface="Meiryo UI" panose="020B0604030504040204" pitchFamily="50" charset="-128"/>
                <a:cs typeface="Arial" panose="020B0604020202020204" pitchFamily="34" charset="0"/>
              </a:rPr>
              <a:t>Observation of </a:t>
            </a:r>
            <a:r>
              <a:rPr lang="en-US" altLang="ja-JP" b="1" dirty="0">
                <a:solidFill>
                  <a:srgbClr val="C00000"/>
                </a:solidFill>
                <a:ea typeface="Meiryo UI" panose="020B0604030504040204" pitchFamily="50" charset="-128"/>
                <a:cs typeface="Arial" panose="020B0604020202020204" pitchFamily="34" charset="0"/>
              </a:rPr>
              <a:t>diurnal variations</a:t>
            </a:r>
            <a:endParaRPr kumimoji="1" lang="ja-JP" altLang="en-US" b="1" dirty="0">
              <a:solidFill>
                <a:srgbClr val="C00000"/>
              </a:solidFill>
              <a:ea typeface="Meiryo UI" panose="020B0604030504040204" pitchFamily="50" charset="-128"/>
              <a:cs typeface="Arial" panose="020B0604020202020204" pitchFamily="34" charset="0"/>
            </a:endParaRPr>
          </a:p>
        </p:txBody>
      </p:sp>
      <p:sp>
        <p:nvSpPr>
          <p:cNvPr id="24" name="テキスト ボックス 23">
            <a:extLst>
              <a:ext uri="{FF2B5EF4-FFF2-40B4-BE49-F238E27FC236}">
                <a16:creationId xmlns:a16="http://schemas.microsoft.com/office/drawing/2014/main" id="{3A91D7CE-2379-5AB8-74F8-267446320349}"/>
              </a:ext>
            </a:extLst>
          </p:cNvPr>
          <p:cNvSpPr txBox="1"/>
          <p:nvPr/>
        </p:nvSpPr>
        <p:spPr>
          <a:xfrm>
            <a:off x="5183297" y="5595720"/>
            <a:ext cx="4774064" cy="830997"/>
          </a:xfrm>
          <a:prstGeom prst="rect">
            <a:avLst/>
          </a:prstGeom>
          <a:noFill/>
          <a:ln>
            <a:solidFill>
              <a:schemeClr val="tx1"/>
            </a:solidFill>
          </a:ln>
        </p:spPr>
        <p:txBody>
          <a:bodyPr wrap="none" rtlCol="0">
            <a:spAutoFit/>
          </a:bodyPr>
          <a:lstStyle/>
          <a:p>
            <a:pPr algn="ctr"/>
            <a:r>
              <a:rPr lang="en-US" altLang="ja-JP" sz="1600" dirty="0">
                <a:ea typeface="Meiryo UI" panose="020B0604030504040204" pitchFamily="50" charset="-128"/>
                <a:cs typeface="Arial" panose="020B0604020202020204" pitchFamily="34" charset="0"/>
              </a:rPr>
              <a:t>Specs of PR </a:t>
            </a:r>
            <a:r>
              <a:rPr kumimoji="1" lang="en-US" altLang="ja-JP" sz="1600" dirty="0">
                <a:ea typeface="Meiryo UI" panose="020B0604030504040204" pitchFamily="50" charset="-128"/>
                <a:cs typeface="Arial" panose="020B0604020202020204" pitchFamily="34" charset="0"/>
              </a:rPr>
              <a:t>(after the orbit boost)</a:t>
            </a:r>
            <a:endParaRPr lang="en-US" altLang="ja-JP" sz="1600" dirty="0">
              <a:ea typeface="Meiryo UI" panose="020B0604030504040204" pitchFamily="50" charset="-128"/>
              <a:cs typeface="Arial" panose="020B0604020202020204" pitchFamily="34" charset="0"/>
            </a:endParaRPr>
          </a:p>
          <a:p>
            <a:r>
              <a:rPr lang="ja-JP" altLang="en-US" sz="1600" dirty="0">
                <a:ea typeface="Meiryo UI" panose="020B0604030504040204" pitchFamily="50" charset="-128"/>
                <a:cs typeface="Arial" panose="020B0604020202020204" pitchFamily="34" charset="0"/>
              </a:rPr>
              <a:t>・ </a:t>
            </a:r>
            <a:r>
              <a:rPr lang="en-US" altLang="ja-JP" sz="1600" dirty="0">
                <a:ea typeface="Meiryo UI" panose="020B0604030504040204" pitchFamily="50" charset="-128"/>
                <a:cs typeface="Arial" panose="020B0604020202020204" pitchFamily="34" charset="0"/>
              </a:rPr>
              <a:t>Frequency: 13.8GHz	         </a:t>
            </a:r>
            <a:r>
              <a:rPr lang="ja-JP" altLang="en-US" sz="1600" dirty="0">
                <a:ea typeface="Meiryo UI" panose="020B0604030504040204" pitchFamily="50" charset="-128"/>
                <a:cs typeface="Arial" panose="020B0604020202020204" pitchFamily="34" charset="0"/>
              </a:rPr>
              <a:t>・ </a:t>
            </a:r>
            <a:r>
              <a:rPr kumimoji="1" lang="en-US" altLang="ja-JP" sz="1600" dirty="0">
                <a:ea typeface="Meiryo UI" panose="020B0604030504040204" pitchFamily="50" charset="-128"/>
                <a:cs typeface="Arial" panose="020B0604020202020204" pitchFamily="34" charset="0"/>
              </a:rPr>
              <a:t>Swath width: 245km</a:t>
            </a:r>
            <a:r>
              <a:rPr kumimoji="1" lang="ja-JP" altLang="en-US" sz="1600" dirty="0">
                <a:ea typeface="Meiryo UI" panose="020B0604030504040204" pitchFamily="50" charset="-128"/>
                <a:cs typeface="Arial" panose="020B0604020202020204" pitchFamily="34" charset="0"/>
              </a:rPr>
              <a:t> </a:t>
            </a:r>
            <a:endParaRPr kumimoji="1" lang="en-US" altLang="ja-JP" sz="1600" dirty="0">
              <a:ea typeface="Meiryo UI" panose="020B0604030504040204" pitchFamily="50" charset="-128"/>
              <a:cs typeface="Arial" panose="020B0604020202020204" pitchFamily="34" charset="0"/>
            </a:endParaRPr>
          </a:p>
          <a:p>
            <a:r>
              <a:rPr lang="ja-JP" altLang="en-US" sz="1600" dirty="0">
                <a:ea typeface="Meiryo UI" panose="020B0604030504040204" pitchFamily="50" charset="-128"/>
                <a:cs typeface="Arial" panose="020B0604020202020204" pitchFamily="34" charset="0"/>
              </a:rPr>
              <a:t>・ </a:t>
            </a:r>
            <a:r>
              <a:rPr lang="en-US" altLang="ja-JP" sz="1600" dirty="0">
                <a:ea typeface="Meiryo UI" panose="020B0604030504040204" pitchFamily="50" charset="-128"/>
                <a:cs typeface="Arial" panose="020B0604020202020204" pitchFamily="34" charset="0"/>
              </a:rPr>
              <a:t>Range resolution: 250m   </a:t>
            </a:r>
            <a:r>
              <a:rPr lang="ja-JP" altLang="en-US" sz="1600" dirty="0">
                <a:ea typeface="Meiryo UI" panose="020B0604030504040204" pitchFamily="50" charset="-128"/>
                <a:cs typeface="Arial" panose="020B0604020202020204" pitchFamily="34" charset="0"/>
              </a:rPr>
              <a:t>・ </a:t>
            </a:r>
            <a:r>
              <a:rPr lang="en-US" altLang="ja-JP" sz="1600" dirty="0">
                <a:ea typeface="Meiryo UI" panose="020B0604030504040204" pitchFamily="50" charset="-128"/>
                <a:cs typeface="Arial" panose="020B0604020202020204" pitchFamily="34" charset="0"/>
              </a:rPr>
              <a:t>Horizontal</a:t>
            </a:r>
            <a:r>
              <a:rPr lang="ja-JP" altLang="en-US" sz="1600" dirty="0">
                <a:ea typeface="Meiryo UI" panose="020B0604030504040204" pitchFamily="50" charset="-128"/>
                <a:cs typeface="Arial" panose="020B0604020202020204" pitchFamily="34" charset="0"/>
              </a:rPr>
              <a:t> </a:t>
            </a:r>
            <a:r>
              <a:rPr lang="en-US" altLang="ja-JP" sz="1600" dirty="0">
                <a:ea typeface="Meiryo UI" panose="020B0604030504040204" pitchFamily="50" charset="-128"/>
                <a:cs typeface="Arial" panose="020B0604020202020204" pitchFamily="34" charset="0"/>
              </a:rPr>
              <a:t>resolution:</a:t>
            </a:r>
            <a:r>
              <a:rPr lang="ja-JP" altLang="en-US" sz="1600" dirty="0">
                <a:ea typeface="Meiryo UI" panose="020B0604030504040204" pitchFamily="50" charset="-128"/>
                <a:cs typeface="Arial" panose="020B0604020202020204" pitchFamily="34" charset="0"/>
              </a:rPr>
              <a:t> </a:t>
            </a:r>
            <a:r>
              <a:rPr kumimoji="1" lang="en-US" altLang="ja-JP" sz="1600" dirty="0">
                <a:ea typeface="Meiryo UI" panose="020B0604030504040204" pitchFamily="50" charset="-128"/>
                <a:cs typeface="Arial" panose="020B0604020202020204" pitchFamily="34" charset="0"/>
              </a:rPr>
              <a:t>5km</a:t>
            </a:r>
          </a:p>
        </p:txBody>
      </p:sp>
      <p:sp>
        <p:nvSpPr>
          <p:cNvPr id="13" name="タイトル 12">
            <a:extLst>
              <a:ext uri="{FF2B5EF4-FFF2-40B4-BE49-F238E27FC236}">
                <a16:creationId xmlns:a16="http://schemas.microsoft.com/office/drawing/2014/main" id="{CD4D4808-63ED-3AE2-BD73-1D5BA0625EEB}"/>
              </a:ext>
            </a:extLst>
          </p:cNvPr>
          <p:cNvSpPr>
            <a:spLocks noGrp="1"/>
          </p:cNvSpPr>
          <p:nvPr>
            <p:ph type="title"/>
          </p:nvPr>
        </p:nvSpPr>
        <p:spPr/>
        <p:txBody>
          <a:bodyPr>
            <a:normAutofit/>
          </a:bodyPr>
          <a:lstStyle/>
          <a:p>
            <a:r>
              <a:rPr lang="en-US" altLang="ja-JP" sz="2800" b="1" dirty="0">
                <a:latin typeface="+mj-lt"/>
              </a:rPr>
              <a:t>  Tropical Rainfall Measuring Mission (TRMM) satellite 1997-2015 </a:t>
            </a:r>
            <a:endParaRPr lang="ja-JP" altLang="en-US" sz="2800" b="1" dirty="0">
              <a:latin typeface="+mj-lt"/>
            </a:endParaRPr>
          </a:p>
        </p:txBody>
      </p:sp>
      <p:sp>
        <p:nvSpPr>
          <p:cNvPr id="26" name="スライド番号プレースホルダー 1">
            <a:extLst>
              <a:ext uri="{FF2B5EF4-FFF2-40B4-BE49-F238E27FC236}">
                <a16:creationId xmlns:a16="http://schemas.microsoft.com/office/drawing/2014/main" id="{F0CB3B9D-2986-9566-14EA-671F29782CD6}"/>
              </a:ext>
            </a:extLst>
          </p:cNvPr>
          <p:cNvSpPr>
            <a:spLocks noGrp="1"/>
          </p:cNvSpPr>
          <p:nvPr>
            <p:ph type="sldNum" sz="quarter" idx="12"/>
          </p:nvPr>
        </p:nvSpPr>
        <p:spPr/>
        <p:txBody>
          <a:bodyPr/>
          <a:lstStyle/>
          <a:p>
            <a:fld id="{9C5F5B31-9557-4835-91C5-80E2475121E1}" type="slidenum">
              <a:rPr kumimoji="1" lang="ja-JP" altLang="en-US" smtClean="0">
                <a:latin typeface="Meiryo UI" panose="020B0604030504040204" pitchFamily="50" charset="-128"/>
                <a:ea typeface="Meiryo UI" panose="020B0604030504040204" pitchFamily="50" charset="-128"/>
              </a:rPr>
              <a:t>4</a:t>
            </a:fld>
            <a:endParaRPr kumimoji="1" lang="ja-JP" altLang="en-US" dirty="0">
              <a:latin typeface="Meiryo UI" panose="020B0604030504040204" pitchFamily="50" charset="-128"/>
              <a:ea typeface="Meiryo UI" panose="020B0604030504040204" pitchFamily="50" charset="-128"/>
            </a:endParaRPr>
          </a:p>
        </p:txBody>
      </p:sp>
      <p:pic>
        <p:nvPicPr>
          <p:cNvPr id="1026" name="Picture 2">
            <a:extLst>
              <a:ext uri="{FF2B5EF4-FFF2-40B4-BE49-F238E27FC236}">
                <a16:creationId xmlns:a16="http://schemas.microsoft.com/office/drawing/2014/main" id="{2ABE0370-E92B-E492-5085-00100F4111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2458" y="617103"/>
            <a:ext cx="644843" cy="975360"/>
          </a:xfrm>
          <a:prstGeom prst="rect">
            <a:avLst/>
          </a:prstGeom>
          <a:noFill/>
          <a:extLst>
            <a:ext uri="{909E8E84-426E-40DD-AFC4-6F175D3DCCD1}">
              <a14:hiddenFill xmlns:a14="http://schemas.microsoft.com/office/drawing/2010/main">
                <a:solidFill>
                  <a:srgbClr val="FFFFFF"/>
                </a:solidFill>
              </a14:hiddenFill>
            </a:ext>
          </a:extLst>
        </p:spPr>
      </p:pic>
      <p:sp>
        <p:nvSpPr>
          <p:cNvPr id="20" name="テキスト ボックス 19">
            <a:extLst>
              <a:ext uri="{FF2B5EF4-FFF2-40B4-BE49-F238E27FC236}">
                <a16:creationId xmlns:a16="http://schemas.microsoft.com/office/drawing/2014/main" id="{A0C752FC-354C-8AA6-611F-1CC898CBE2A0}"/>
              </a:ext>
            </a:extLst>
          </p:cNvPr>
          <p:cNvSpPr txBox="1"/>
          <p:nvPr/>
        </p:nvSpPr>
        <p:spPr>
          <a:xfrm>
            <a:off x="2842550" y="2336333"/>
            <a:ext cx="1523174" cy="253916"/>
          </a:xfrm>
          <a:prstGeom prst="rect">
            <a:avLst/>
          </a:prstGeom>
          <a:noFill/>
        </p:spPr>
        <p:txBody>
          <a:bodyPr wrap="none" rtlCol="0">
            <a:spAutoFit/>
          </a:bodyPr>
          <a:lstStyle/>
          <a:p>
            <a:r>
              <a:rPr kumimoji="1" lang="en-US" altLang="ja-JP" sz="1050" b="1" dirty="0">
                <a:solidFill>
                  <a:srgbClr val="C00000"/>
                </a:solidFill>
                <a:cs typeface="Arial" panose="020B0604020202020204" pitchFamily="34" charset="0"/>
              </a:rPr>
              <a:t>Precipitation Radar (PR)</a:t>
            </a:r>
            <a:endParaRPr kumimoji="1" lang="ja-JP" altLang="en-US" sz="1050" b="1" dirty="0">
              <a:solidFill>
                <a:srgbClr val="C00000"/>
              </a:solidFill>
              <a:cs typeface="Arial" panose="020B0604020202020204" pitchFamily="34" charset="0"/>
            </a:endParaRPr>
          </a:p>
        </p:txBody>
      </p:sp>
      <p:sp>
        <p:nvSpPr>
          <p:cNvPr id="21" name="テキスト ボックス 20">
            <a:extLst>
              <a:ext uri="{FF2B5EF4-FFF2-40B4-BE49-F238E27FC236}">
                <a16:creationId xmlns:a16="http://schemas.microsoft.com/office/drawing/2014/main" id="{D3E7640F-E397-F7EE-BFFE-7BAB4988AD02}"/>
              </a:ext>
            </a:extLst>
          </p:cNvPr>
          <p:cNvSpPr txBox="1"/>
          <p:nvPr/>
        </p:nvSpPr>
        <p:spPr>
          <a:xfrm>
            <a:off x="3448746" y="6022044"/>
            <a:ext cx="583814" cy="261610"/>
          </a:xfrm>
          <a:prstGeom prst="rect">
            <a:avLst/>
          </a:prstGeom>
          <a:noFill/>
        </p:spPr>
        <p:txBody>
          <a:bodyPr wrap="none" rtlCol="0">
            <a:spAutoFit/>
          </a:bodyPr>
          <a:lstStyle/>
          <a:p>
            <a:r>
              <a:rPr lang="en-US" altLang="ja-JP" sz="1100" dirty="0">
                <a:solidFill>
                  <a:prstClr val="black"/>
                </a:solidFill>
                <a:ea typeface="Meiryo UI" panose="020B0604030504040204" pitchFamily="50" charset="-128"/>
                <a:cs typeface="Arial" panose="020B0604020202020204" pitchFamily="34" charset="0"/>
              </a:rPr>
              <a:t>©JAXA</a:t>
            </a:r>
          </a:p>
        </p:txBody>
      </p:sp>
      <p:sp>
        <p:nvSpPr>
          <p:cNvPr id="29" name="テキスト ボックス 28">
            <a:extLst>
              <a:ext uri="{FF2B5EF4-FFF2-40B4-BE49-F238E27FC236}">
                <a16:creationId xmlns:a16="http://schemas.microsoft.com/office/drawing/2014/main" id="{1B8298FB-127C-7D9F-3628-20630E826CED}"/>
              </a:ext>
            </a:extLst>
          </p:cNvPr>
          <p:cNvSpPr txBox="1"/>
          <p:nvPr/>
        </p:nvSpPr>
        <p:spPr>
          <a:xfrm>
            <a:off x="11581653" y="5129224"/>
            <a:ext cx="583814" cy="261610"/>
          </a:xfrm>
          <a:prstGeom prst="rect">
            <a:avLst/>
          </a:prstGeom>
          <a:noFill/>
        </p:spPr>
        <p:txBody>
          <a:bodyPr wrap="none" rtlCol="0">
            <a:spAutoFit/>
          </a:bodyPr>
          <a:lstStyle/>
          <a:p>
            <a:r>
              <a:rPr lang="en-US" altLang="ja-JP" sz="1100" dirty="0">
                <a:solidFill>
                  <a:prstClr val="black"/>
                </a:solidFill>
                <a:ea typeface="Meiryo UI" panose="020B0604030504040204" pitchFamily="50" charset="-128"/>
                <a:cs typeface="Arial" panose="020B0604020202020204" pitchFamily="34" charset="0"/>
              </a:rPr>
              <a:t>©JAXA</a:t>
            </a:r>
            <a:endParaRPr lang="ja-JP" altLang="en-US" sz="1100" dirty="0">
              <a:solidFill>
                <a:prstClr val="black"/>
              </a:solidFill>
              <a:ea typeface="Meiryo UI" panose="020B0604030504040204" pitchFamily="50" charset="-128"/>
              <a:cs typeface="Arial" panose="020B0604020202020204" pitchFamily="34" charset="0"/>
            </a:endParaRPr>
          </a:p>
        </p:txBody>
      </p:sp>
      <p:sp>
        <p:nvSpPr>
          <p:cNvPr id="10" name="テキスト ボックス 9">
            <a:extLst>
              <a:ext uri="{FF2B5EF4-FFF2-40B4-BE49-F238E27FC236}">
                <a16:creationId xmlns:a16="http://schemas.microsoft.com/office/drawing/2014/main" id="{6B9CB46B-298D-CEC1-9EEA-AF8571A734A5}"/>
              </a:ext>
            </a:extLst>
          </p:cNvPr>
          <p:cNvSpPr txBox="1"/>
          <p:nvPr/>
        </p:nvSpPr>
        <p:spPr>
          <a:xfrm>
            <a:off x="2797553" y="1043307"/>
            <a:ext cx="1636987" cy="253916"/>
          </a:xfrm>
          <a:prstGeom prst="rect">
            <a:avLst/>
          </a:prstGeom>
          <a:noFill/>
        </p:spPr>
        <p:txBody>
          <a:bodyPr wrap="none" rtlCol="0">
            <a:spAutoFit/>
          </a:bodyPr>
          <a:lstStyle/>
          <a:p>
            <a:r>
              <a:rPr lang="en-US" altLang="ja-JP" sz="1050" b="1" dirty="0">
                <a:solidFill>
                  <a:srgbClr val="C00000"/>
                </a:solidFill>
                <a:cs typeface="Arial" panose="020B0604020202020204" pitchFamily="34" charset="0"/>
              </a:rPr>
              <a:t>TRMM Microwave Imager</a:t>
            </a:r>
            <a:endParaRPr kumimoji="1" lang="ja-JP" altLang="en-US" sz="1050" b="1" dirty="0">
              <a:solidFill>
                <a:srgbClr val="C00000"/>
              </a:solidFill>
              <a:cs typeface="Arial" panose="020B0604020202020204" pitchFamily="34" charset="0"/>
            </a:endParaRPr>
          </a:p>
        </p:txBody>
      </p:sp>
      <p:sp>
        <p:nvSpPr>
          <p:cNvPr id="12" name="テキスト ボックス 11">
            <a:extLst>
              <a:ext uri="{FF2B5EF4-FFF2-40B4-BE49-F238E27FC236}">
                <a16:creationId xmlns:a16="http://schemas.microsoft.com/office/drawing/2014/main" id="{AB50AB77-F6D0-6CDE-DF17-7D11FE03A35C}"/>
              </a:ext>
            </a:extLst>
          </p:cNvPr>
          <p:cNvSpPr txBox="1"/>
          <p:nvPr/>
        </p:nvSpPr>
        <p:spPr>
          <a:xfrm>
            <a:off x="44999" y="1750118"/>
            <a:ext cx="1584088" cy="253916"/>
          </a:xfrm>
          <a:prstGeom prst="rect">
            <a:avLst/>
          </a:prstGeom>
          <a:noFill/>
        </p:spPr>
        <p:txBody>
          <a:bodyPr wrap="none" rtlCol="0">
            <a:spAutoFit/>
          </a:bodyPr>
          <a:lstStyle/>
          <a:p>
            <a:r>
              <a:rPr lang="en-US" altLang="ja-JP" sz="1050" b="1" dirty="0">
                <a:solidFill>
                  <a:srgbClr val="C00000"/>
                </a:solidFill>
                <a:cs typeface="Arial" panose="020B0604020202020204" pitchFamily="34" charset="0"/>
              </a:rPr>
              <a:t>Lightning Imaging Sensor</a:t>
            </a:r>
            <a:endParaRPr kumimoji="1" lang="ja-JP" altLang="en-US" sz="1050" b="1" dirty="0">
              <a:solidFill>
                <a:srgbClr val="C00000"/>
              </a:solidFill>
              <a:cs typeface="Arial" panose="020B0604020202020204" pitchFamily="34" charset="0"/>
            </a:endParaRPr>
          </a:p>
        </p:txBody>
      </p:sp>
      <p:sp>
        <p:nvSpPr>
          <p:cNvPr id="14" name="テキスト ボックス 13">
            <a:extLst>
              <a:ext uri="{FF2B5EF4-FFF2-40B4-BE49-F238E27FC236}">
                <a16:creationId xmlns:a16="http://schemas.microsoft.com/office/drawing/2014/main" id="{AEC16AD0-5D86-8E69-0B8B-8D9A6EF18CDC}"/>
              </a:ext>
            </a:extLst>
          </p:cNvPr>
          <p:cNvSpPr txBox="1"/>
          <p:nvPr/>
        </p:nvSpPr>
        <p:spPr>
          <a:xfrm>
            <a:off x="2874570" y="1534699"/>
            <a:ext cx="1518364" cy="253916"/>
          </a:xfrm>
          <a:prstGeom prst="rect">
            <a:avLst/>
          </a:prstGeom>
          <a:noFill/>
        </p:spPr>
        <p:txBody>
          <a:bodyPr wrap="none" rtlCol="0">
            <a:spAutoFit/>
          </a:bodyPr>
          <a:lstStyle/>
          <a:p>
            <a:r>
              <a:rPr lang="en-US" altLang="ja-JP" sz="1050" b="1" dirty="0">
                <a:solidFill>
                  <a:srgbClr val="C00000"/>
                </a:solidFill>
                <a:cs typeface="Arial" panose="020B0604020202020204" pitchFamily="34" charset="0"/>
              </a:rPr>
              <a:t>Visible Infrared Scanner</a:t>
            </a:r>
            <a:endParaRPr kumimoji="1" lang="ja-JP" altLang="en-US" sz="1050" b="1" dirty="0">
              <a:solidFill>
                <a:srgbClr val="C00000"/>
              </a:solidFill>
              <a:cs typeface="Arial" panose="020B0604020202020204" pitchFamily="34" charset="0"/>
            </a:endParaRPr>
          </a:p>
        </p:txBody>
      </p:sp>
      <p:sp>
        <p:nvSpPr>
          <p:cNvPr id="16" name="テキスト ボックス 15">
            <a:extLst>
              <a:ext uri="{FF2B5EF4-FFF2-40B4-BE49-F238E27FC236}">
                <a16:creationId xmlns:a16="http://schemas.microsoft.com/office/drawing/2014/main" id="{DC4D72A3-0DBB-E4B1-0B89-9C422319A5BE}"/>
              </a:ext>
            </a:extLst>
          </p:cNvPr>
          <p:cNvSpPr txBox="1"/>
          <p:nvPr/>
        </p:nvSpPr>
        <p:spPr>
          <a:xfrm>
            <a:off x="-35084" y="2231019"/>
            <a:ext cx="2421834" cy="253916"/>
          </a:xfrm>
          <a:prstGeom prst="rect">
            <a:avLst/>
          </a:prstGeom>
          <a:noFill/>
        </p:spPr>
        <p:txBody>
          <a:bodyPr wrap="square" rtlCol="0">
            <a:spAutoFit/>
          </a:bodyPr>
          <a:lstStyle/>
          <a:p>
            <a:r>
              <a:rPr lang="en-US" altLang="ja-JP" sz="1050" b="1" dirty="0">
                <a:solidFill>
                  <a:srgbClr val="C00000"/>
                </a:solidFill>
                <a:cs typeface="Arial" panose="020B0604020202020204" pitchFamily="34" charset="0"/>
              </a:rPr>
              <a:t>Clouds and the Earth’s Imaging Sensor</a:t>
            </a:r>
            <a:endParaRPr kumimoji="1" lang="ja-JP" altLang="en-US" sz="1050" b="1" dirty="0">
              <a:solidFill>
                <a:srgbClr val="C00000"/>
              </a:solidFill>
              <a:cs typeface="Arial" panose="020B0604020202020204" pitchFamily="34" charset="0"/>
            </a:endParaRPr>
          </a:p>
        </p:txBody>
      </p:sp>
    </p:spTree>
    <p:extLst>
      <p:ext uri="{BB962C8B-B14F-4D97-AF65-F5344CB8AC3E}">
        <p14:creationId xmlns:p14="http://schemas.microsoft.com/office/powerpoint/2010/main" val="2324694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FF944A-E35B-F493-FA8E-78E209A6F70C}"/>
              </a:ext>
            </a:extLst>
          </p:cNvPr>
          <p:cNvSpPr>
            <a:spLocks noGrp="1"/>
          </p:cNvSpPr>
          <p:nvPr>
            <p:ph type="title"/>
          </p:nvPr>
        </p:nvSpPr>
        <p:spPr/>
        <p:txBody>
          <a:bodyPr>
            <a:normAutofit/>
          </a:bodyPr>
          <a:lstStyle/>
          <a:p>
            <a:r>
              <a:rPr kumimoji="1" lang="en-US" altLang="ja-JP" sz="2800" dirty="0"/>
              <a:t>  Global Precipitation Measurement (GPM) core satellite 2014-present</a:t>
            </a:r>
            <a:endParaRPr kumimoji="1" lang="ja-JP" altLang="en-US" sz="2800" dirty="0"/>
          </a:p>
        </p:txBody>
      </p:sp>
      <p:sp>
        <p:nvSpPr>
          <p:cNvPr id="3" name="スライド番号プレースホルダー 2">
            <a:extLst>
              <a:ext uri="{FF2B5EF4-FFF2-40B4-BE49-F238E27FC236}">
                <a16:creationId xmlns:a16="http://schemas.microsoft.com/office/drawing/2014/main" id="{2667AF40-5CF1-E4F1-1E29-EBB8C4DD29F1}"/>
              </a:ext>
            </a:extLst>
          </p:cNvPr>
          <p:cNvSpPr>
            <a:spLocks noGrp="1"/>
          </p:cNvSpPr>
          <p:nvPr>
            <p:ph type="sldNum" sz="quarter" idx="12"/>
          </p:nvPr>
        </p:nvSpPr>
        <p:spPr/>
        <p:txBody>
          <a:bodyPr/>
          <a:lstStyle/>
          <a:p>
            <a:fld id="{46E100B3-9BC0-419A-B016-C0EDA7D3E2A7}" type="slidenum">
              <a:rPr kumimoji="1" lang="ja-JP" altLang="en-US" smtClean="0"/>
              <a:t>5</a:t>
            </a:fld>
            <a:endParaRPr kumimoji="1" lang="ja-JP" altLang="en-US"/>
          </a:p>
        </p:txBody>
      </p:sp>
      <p:pic>
        <p:nvPicPr>
          <p:cNvPr id="4" name="Picture 2" descr="画像：「GPM／DPR」の形状や搭載パーツについて">
            <a:extLst>
              <a:ext uri="{FF2B5EF4-FFF2-40B4-BE49-F238E27FC236}">
                <a16:creationId xmlns:a16="http://schemas.microsoft.com/office/drawing/2014/main" id="{86EB7605-4C23-C7E1-D49B-6779273302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4" y="750958"/>
            <a:ext cx="5316177" cy="1772059"/>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948B55CD-5682-AEC1-E643-DA7C8C8A0A97}"/>
              </a:ext>
            </a:extLst>
          </p:cNvPr>
          <p:cNvSpPr txBox="1"/>
          <p:nvPr/>
        </p:nvSpPr>
        <p:spPr>
          <a:xfrm>
            <a:off x="3463607" y="2448985"/>
            <a:ext cx="583814" cy="261610"/>
          </a:xfrm>
          <a:prstGeom prst="rect">
            <a:avLst/>
          </a:prstGeom>
          <a:noFill/>
        </p:spPr>
        <p:txBody>
          <a:bodyPr wrap="none" rtlCol="0">
            <a:spAutoFit/>
          </a:bodyPr>
          <a:lstStyle/>
          <a:p>
            <a:r>
              <a:rPr lang="en-US" altLang="ja-JP" sz="1100" dirty="0">
                <a:solidFill>
                  <a:prstClr val="black"/>
                </a:solidFill>
                <a:ea typeface="Meiryo UI" panose="020B0604030504040204" pitchFamily="50" charset="-128"/>
                <a:cs typeface="Arial" panose="020B0604020202020204" pitchFamily="34" charset="0"/>
              </a:rPr>
              <a:t>©JAXA</a:t>
            </a:r>
          </a:p>
        </p:txBody>
      </p:sp>
      <p:pic>
        <p:nvPicPr>
          <p:cNvPr id="2052" name="Picture 4" descr="GPM Constellation April 2019">
            <a:extLst>
              <a:ext uri="{FF2B5EF4-FFF2-40B4-BE49-F238E27FC236}">
                <a16:creationId xmlns:a16="http://schemas.microsoft.com/office/drawing/2014/main" id="{063C41DF-EC25-AD69-694B-0EE81A8262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0900" y="3937375"/>
            <a:ext cx="4861987" cy="2734235"/>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グループ化 17">
            <a:extLst>
              <a:ext uri="{FF2B5EF4-FFF2-40B4-BE49-F238E27FC236}">
                <a16:creationId xmlns:a16="http://schemas.microsoft.com/office/drawing/2014/main" id="{19DC0577-ED04-F374-D40F-9DEF8661D48F}"/>
              </a:ext>
            </a:extLst>
          </p:cNvPr>
          <p:cNvGrpSpPr/>
          <p:nvPr/>
        </p:nvGrpSpPr>
        <p:grpSpPr>
          <a:xfrm>
            <a:off x="9136416" y="777837"/>
            <a:ext cx="2644126" cy="2343085"/>
            <a:chOff x="4049213" y="4252697"/>
            <a:chExt cx="2644126" cy="2343085"/>
          </a:xfrm>
        </p:grpSpPr>
        <p:grpSp>
          <p:nvGrpSpPr>
            <p:cNvPr id="8" name="グループ化 7">
              <a:extLst>
                <a:ext uri="{FF2B5EF4-FFF2-40B4-BE49-F238E27FC236}">
                  <a16:creationId xmlns:a16="http://schemas.microsoft.com/office/drawing/2014/main" id="{D1937F9E-4F94-10C4-F41F-946C2299F13C}"/>
                </a:ext>
              </a:extLst>
            </p:cNvPr>
            <p:cNvGrpSpPr>
              <a:grpSpLocks noChangeAspect="1"/>
            </p:cNvGrpSpPr>
            <p:nvPr/>
          </p:nvGrpSpPr>
          <p:grpSpPr>
            <a:xfrm>
              <a:off x="4049213" y="4252697"/>
              <a:ext cx="2644126" cy="2343085"/>
              <a:chOff x="11026038" y="3203273"/>
              <a:chExt cx="3501546" cy="2971102"/>
            </a:xfrm>
          </p:grpSpPr>
          <p:sp>
            <p:nvSpPr>
              <p:cNvPr id="9" name="正方形/長方形 8">
                <a:extLst>
                  <a:ext uri="{FF2B5EF4-FFF2-40B4-BE49-F238E27FC236}">
                    <a16:creationId xmlns:a16="http://schemas.microsoft.com/office/drawing/2014/main" id="{FCE8BDF6-9D39-FE7D-9FA3-71009F058C63}"/>
                  </a:ext>
                </a:extLst>
              </p:cNvPr>
              <p:cNvSpPr/>
              <p:nvPr/>
            </p:nvSpPr>
            <p:spPr>
              <a:xfrm rot="16200000">
                <a:off x="10163897" y="4674431"/>
                <a:ext cx="2213379" cy="489097"/>
              </a:xfrm>
              <a:prstGeom prst="rect">
                <a:avLst/>
              </a:prstGeom>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dirty="0">
                    <a:solidFill>
                      <a:srgbClr val="FF0000"/>
                    </a:solidFill>
                    <a:ea typeface="Meiryo UI" panose="020B0604030504040204" pitchFamily="50" charset="-128"/>
                  </a:rPr>
                  <a:t>Covered by GPM</a:t>
                </a:r>
              </a:p>
            </p:txBody>
          </p:sp>
          <p:grpSp>
            <p:nvGrpSpPr>
              <p:cNvPr id="10" name="グループ化 9">
                <a:extLst>
                  <a:ext uri="{FF2B5EF4-FFF2-40B4-BE49-F238E27FC236}">
                    <a16:creationId xmlns:a16="http://schemas.microsoft.com/office/drawing/2014/main" id="{BB634980-A1B3-20C6-C5AD-E233C318F9D8}"/>
                  </a:ext>
                </a:extLst>
              </p:cNvPr>
              <p:cNvGrpSpPr>
                <a:grpSpLocks noChangeAspect="1"/>
              </p:cNvGrpSpPr>
              <p:nvPr/>
            </p:nvGrpSpPr>
            <p:grpSpPr>
              <a:xfrm>
                <a:off x="11468857" y="3203273"/>
                <a:ext cx="3058727" cy="2971102"/>
                <a:chOff x="8801150" y="3811956"/>
                <a:chExt cx="2334907" cy="2268016"/>
              </a:xfrm>
            </p:grpSpPr>
            <p:pic>
              <p:nvPicPr>
                <p:cNvPr id="11" name="Picture 2">
                  <a:extLst>
                    <a:ext uri="{FF2B5EF4-FFF2-40B4-BE49-F238E27FC236}">
                      <a16:creationId xmlns:a16="http://schemas.microsoft.com/office/drawing/2014/main" id="{9A0925B4-BC5E-8B33-F5E0-DBF4EAA02CB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64083" y="4169623"/>
                  <a:ext cx="1971974" cy="1910349"/>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7">
                  <a:extLst>
                    <a:ext uri="{FF2B5EF4-FFF2-40B4-BE49-F238E27FC236}">
                      <a16:creationId xmlns:a16="http://schemas.microsoft.com/office/drawing/2014/main" id="{F40A2BE9-82E7-4854-1B64-1EC1739CB420}"/>
                    </a:ext>
                  </a:extLst>
                </p:cNvPr>
                <p:cNvSpPr txBox="1"/>
                <p:nvPr/>
              </p:nvSpPr>
              <p:spPr>
                <a:xfrm>
                  <a:off x="9138544" y="3811956"/>
                  <a:ext cx="1904719" cy="357499"/>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dirty="0">
                      <a:solidFill>
                        <a:prstClr val="black"/>
                      </a:solidFill>
                      <a:ea typeface="Meiryo UI" panose="020B0604030504040204" pitchFamily="50" charset="-128"/>
                      <a:cs typeface="Arial" panose="020B0604020202020204" pitchFamily="34" charset="0"/>
                    </a:rPr>
                    <a:t>cf. Himawari-8 IR</a:t>
                  </a:r>
                  <a:endParaRPr lang="ja-JP" altLang="en-US" sz="1100" dirty="0">
                    <a:solidFill>
                      <a:prstClr val="black"/>
                    </a:solidFill>
                    <a:ea typeface="Meiryo UI" panose="020B0604030504040204" pitchFamily="50" charset="-128"/>
                    <a:cs typeface="Arial" panose="020B0604020202020204" pitchFamily="34" charset="0"/>
                  </a:endParaRPr>
                </a:p>
              </p:txBody>
            </p:sp>
            <p:sp>
              <p:nvSpPr>
                <p:cNvPr id="13" name="正方形/長方形 12">
                  <a:extLst>
                    <a:ext uri="{FF2B5EF4-FFF2-40B4-BE49-F238E27FC236}">
                      <a16:creationId xmlns:a16="http://schemas.microsoft.com/office/drawing/2014/main" id="{0F07B486-648F-C975-0400-77ABF2462E06}"/>
                    </a:ext>
                  </a:extLst>
                </p:cNvPr>
                <p:cNvSpPr/>
                <p:nvPr/>
              </p:nvSpPr>
              <p:spPr>
                <a:xfrm>
                  <a:off x="9164083" y="4154872"/>
                  <a:ext cx="1954956" cy="75195"/>
                </a:xfrm>
                <a:prstGeom prst="rect">
                  <a:avLst/>
                </a:prstGeom>
                <a:solidFill>
                  <a:srgbClr val="70A1C0">
                    <a:alpha val="6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sp>
              <p:nvSpPr>
                <p:cNvPr id="15" name="左中かっこ 14">
                  <a:extLst>
                    <a:ext uri="{FF2B5EF4-FFF2-40B4-BE49-F238E27FC236}">
                      <a16:creationId xmlns:a16="http://schemas.microsoft.com/office/drawing/2014/main" id="{33FA8769-D553-FABD-9403-6E57EDCD79E8}"/>
                    </a:ext>
                  </a:extLst>
                </p:cNvPr>
                <p:cNvSpPr/>
                <p:nvPr/>
              </p:nvSpPr>
              <p:spPr>
                <a:xfrm rot="10800000" flipH="1">
                  <a:off x="8801150" y="4230067"/>
                  <a:ext cx="355326" cy="1774709"/>
                </a:xfrm>
                <a:prstGeom prst="leftBrace">
                  <a:avLst>
                    <a:gd name="adj1" fmla="val 8333"/>
                    <a:gd name="adj2" fmla="val 56671"/>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endParaRPr lang="ja-JP" altLang="en-US">
                    <a:solidFill>
                      <a:prstClr val="black"/>
                    </a:solidFill>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D1FD2C61-301C-5B32-BF87-80DE04514240}"/>
                    </a:ext>
                  </a:extLst>
                </p:cNvPr>
                <p:cNvSpPr/>
                <p:nvPr/>
              </p:nvSpPr>
              <p:spPr>
                <a:xfrm>
                  <a:off x="9164083" y="4233837"/>
                  <a:ext cx="1954956" cy="17564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grpSp>
        <p:sp>
          <p:nvSpPr>
            <p:cNvPr id="17" name="正方形/長方形 16">
              <a:extLst>
                <a:ext uri="{FF2B5EF4-FFF2-40B4-BE49-F238E27FC236}">
                  <a16:creationId xmlns:a16="http://schemas.microsoft.com/office/drawing/2014/main" id="{25CB9DDA-D8D5-1595-5B6F-1CF6174592CF}"/>
                </a:ext>
              </a:extLst>
            </p:cNvPr>
            <p:cNvSpPr/>
            <p:nvPr/>
          </p:nvSpPr>
          <p:spPr>
            <a:xfrm>
              <a:off x="4742626" y="6518096"/>
              <a:ext cx="1933885" cy="77684"/>
            </a:xfrm>
            <a:prstGeom prst="rect">
              <a:avLst/>
            </a:prstGeom>
            <a:solidFill>
              <a:srgbClr val="70A1C0">
                <a:alpha val="6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a:solidFill>
                  <a:prstClr val="white"/>
                </a:solidFill>
                <a:latin typeface="Meiryo UI" panose="020B0604030504040204" pitchFamily="50" charset="-128"/>
                <a:ea typeface="Meiryo UI" panose="020B0604030504040204" pitchFamily="50" charset="-128"/>
              </a:endParaRPr>
            </a:p>
          </p:txBody>
        </p:sp>
      </p:grpSp>
      <p:pic>
        <p:nvPicPr>
          <p:cNvPr id="19" name="Picture 6">
            <a:extLst>
              <a:ext uri="{FF2B5EF4-FFF2-40B4-BE49-F238E27FC236}">
                <a16:creationId xmlns:a16="http://schemas.microsoft.com/office/drawing/2014/main" id="{522528AB-AE63-F3BB-34E4-85D9184CC5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2086" y="654417"/>
            <a:ext cx="3641598" cy="2743200"/>
          </a:xfrm>
          <a:prstGeom prst="rect">
            <a:avLst/>
          </a:prstGeom>
          <a:noFill/>
          <a:extLst>
            <a:ext uri="{909E8E84-426E-40DD-AFC4-6F175D3DCCD1}">
              <a14:hiddenFill xmlns:a14="http://schemas.microsoft.com/office/drawing/2010/main">
                <a:solidFill>
                  <a:srgbClr val="FFFFFF"/>
                </a:solidFill>
              </a14:hiddenFill>
            </a:ext>
          </a:extLst>
        </p:spPr>
      </p:pic>
      <p:sp>
        <p:nvSpPr>
          <p:cNvPr id="20" name="テキスト ボックス 19">
            <a:extLst>
              <a:ext uri="{FF2B5EF4-FFF2-40B4-BE49-F238E27FC236}">
                <a16:creationId xmlns:a16="http://schemas.microsoft.com/office/drawing/2014/main" id="{1057257C-0B00-4D9A-39BC-12C25722C68E}"/>
              </a:ext>
            </a:extLst>
          </p:cNvPr>
          <p:cNvSpPr txBox="1"/>
          <p:nvPr/>
        </p:nvSpPr>
        <p:spPr>
          <a:xfrm>
            <a:off x="7765306" y="3562054"/>
            <a:ext cx="2693173" cy="369332"/>
          </a:xfrm>
          <a:prstGeom prst="rect">
            <a:avLst/>
          </a:prstGeom>
          <a:noFill/>
        </p:spPr>
        <p:txBody>
          <a:bodyPr wrap="none" rtlCol="0">
            <a:spAutoFit/>
          </a:bodyPr>
          <a:lstStyle/>
          <a:p>
            <a:r>
              <a:rPr kumimoji="1" lang="en-US" altLang="ja-JP" dirty="0"/>
              <a:t>GPM satellite constellation</a:t>
            </a:r>
            <a:endParaRPr kumimoji="1" lang="ja-JP" altLang="en-US" dirty="0"/>
          </a:p>
        </p:txBody>
      </p:sp>
      <p:sp>
        <p:nvSpPr>
          <p:cNvPr id="21" name="テキスト ボックス 20">
            <a:extLst>
              <a:ext uri="{FF2B5EF4-FFF2-40B4-BE49-F238E27FC236}">
                <a16:creationId xmlns:a16="http://schemas.microsoft.com/office/drawing/2014/main" id="{FBC63DA0-6F40-A9BD-BA36-17098C452C12}"/>
              </a:ext>
            </a:extLst>
          </p:cNvPr>
          <p:cNvSpPr txBox="1"/>
          <p:nvPr/>
        </p:nvSpPr>
        <p:spPr>
          <a:xfrm>
            <a:off x="10207468" y="6636232"/>
            <a:ext cx="974947" cy="261610"/>
          </a:xfrm>
          <a:prstGeom prst="rect">
            <a:avLst/>
          </a:prstGeom>
          <a:noFill/>
        </p:spPr>
        <p:txBody>
          <a:bodyPr wrap="none" rtlCol="0">
            <a:spAutoFit/>
          </a:bodyPr>
          <a:lstStyle/>
          <a:p>
            <a:r>
              <a:rPr lang="en-US" altLang="ja-JP" sz="1100" dirty="0">
                <a:solidFill>
                  <a:prstClr val="black"/>
                </a:solidFill>
                <a:ea typeface="Meiryo UI" panose="020B0604030504040204" pitchFamily="50" charset="-128"/>
                <a:cs typeface="Arial" panose="020B0604020202020204" pitchFamily="34" charset="0"/>
              </a:rPr>
              <a:t>©NASA GSFC</a:t>
            </a:r>
          </a:p>
        </p:txBody>
      </p:sp>
      <p:sp>
        <p:nvSpPr>
          <p:cNvPr id="24" name="テキスト ボックス 23">
            <a:extLst>
              <a:ext uri="{FF2B5EF4-FFF2-40B4-BE49-F238E27FC236}">
                <a16:creationId xmlns:a16="http://schemas.microsoft.com/office/drawing/2014/main" id="{CB0C32F2-F008-E147-4F5B-963F144CE03E}"/>
              </a:ext>
            </a:extLst>
          </p:cNvPr>
          <p:cNvSpPr txBox="1"/>
          <p:nvPr/>
        </p:nvSpPr>
        <p:spPr>
          <a:xfrm>
            <a:off x="11000577" y="3131307"/>
            <a:ext cx="1143262" cy="261610"/>
          </a:xfrm>
          <a:prstGeom prst="rect">
            <a:avLst/>
          </a:prstGeom>
          <a:noFill/>
        </p:spPr>
        <p:txBody>
          <a:bodyPr wrap="none" rtlCol="0">
            <a:spAutoFit/>
          </a:bodyPr>
          <a:lstStyle/>
          <a:p>
            <a:r>
              <a:rPr lang="en-US" altLang="ja-JP" sz="1100" dirty="0">
                <a:solidFill>
                  <a:prstClr val="black"/>
                </a:solidFill>
                <a:ea typeface="Meiryo UI" panose="020B0604030504040204" pitchFamily="50" charset="-128"/>
                <a:cs typeface="Arial" panose="020B0604020202020204" pitchFamily="34" charset="0"/>
              </a:rPr>
              <a:t>Provided by JMA</a:t>
            </a:r>
          </a:p>
        </p:txBody>
      </p:sp>
      <p:sp>
        <p:nvSpPr>
          <p:cNvPr id="25" name="テキスト ボックス 24">
            <a:extLst>
              <a:ext uri="{FF2B5EF4-FFF2-40B4-BE49-F238E27FC236}">
                <a16:creationId xmlns:a16="http://schemas.microsoft.com/office/drawing/2014/main" id="{A6090018-C475-93E3-FB98-6729853B67A1}"/>
              </a:ext>
            </a:extLst>
          </p:cNvPr>
          <p:cNvSpPr txBox="1"/>
          <p:nvPr/>
        </p:nvSpPr>
        <p:spPr>
          <a:xfrm>
            <a:off x="8249870" y="3167390"/>
            <a:ext cx="583814" cy="261610"/>
          </a:xfrm>
          <a:prstGeom prst="rect">
            <a:avLst/>
          </a:prstGeom>
          <a:noFill/>
        </p:spPr>
        <p:txBody>
          <a:bodyPr wrap="none" rtlCol="0">
            <a:spAutoFit/>
          </a:bodyPr>
          <a:lstStyle/>
          <a:p>
            <a:r>
              <a:rPr lang="en-US" altLang="ja-JP" sz="1100" dirty="0">
                <a:solidFill>
                  <a:prstClr val="black"/>
                </a:solidFill>
                <a:ea typeface="Meiryo UI" panose="020B0604030504040204" pitchFamily="50" charset="-128"/>
                <a:cs typeface="Arial" panose="020B0604020202020204" pitchFamily="34" charset="0"/>
              </a:rPr>
              <a:t>©JAXA</a:t>
            </a:r>
          </a:p>
        </p:txBody>
      </p:sp>
      <p:sp>
        <p:nvSpPr>
          <p:cNvPr id="26" name="テキスト ボックス 25">
            <a:extLst>
              <a:ext uri="{FF2B5EF4-FFF2-40B4-BE49-F238E27FC236}">
                <a16:creationId xmlns:a16="http://schemas.microsoft.com/office/drawing/2014/main" id="{AFCBF453-97E4-BED7-F1E4-EF2D019F7DE0}"/>
              </a:ext>
            </a:extLst>
          </p:cNvPr>
          <p:cNvSpPr txBox="1"/>
          <p:nvPr/>
        </p:nvSpPr>
        <p:spPr>
          <a:xfrm>
            <a:off x="236481" y="2680483"/>
            <a:ext cx="4717830" cy="646331"/>
          </a:xfrm>
          <a:prstGeom prst="rect">
            <a:avLst/>
          </a:prstGeom>
          <a:noFill/>
        </p:spPr>
        <p:txBody>
          <a:bodyPr wrap="none" rtlCol="0">
            <a:spAutoFit/>
          </a:bodyPr>
          <a:lstStyle/>
          <a:p>
            <a:r>
              <a:rPr kumimoji="1" lang="en-US" altLang="ja-JP" b="1" dirty="0">
                <a:solidFill>
                  <a:srgbClr val="C00000"/>
                </a:solidFill>
              </a:rPr>
              <a:t>Dual-frequency Precipitation Radar (DPR)</a:t>
            </a:r>
          </a:p>
          <a:p>
            <a:r>
              <a:rPr lang="en-US" altLang="ja-JP" dirty="0"/>
              <a:t>  Ku-band (13.6GHz) &amp; Ka-band (35.5GHz) radars</a:t>
            </a:r>
            <a:endParaRPr kumimoji="1" lang="ja-JP" altLang="en-US" dirty="0"/>
          </a:p>
        </p:txBody>
      </p:sp>
      <p:sp>
        <p:nvSpPr>
          <p:cNvPr id="28" name="テキスト ボックス 27">
            <a:extLst>
              <a:ext uri="{FF2B5EF4-FFF2-40B4-BE49-F238E27FC236}">
                <a16:creationId xmlns:a16="http://schemas.microsoft.com/office/drawing/2014/main" id="{9F2D06C9-2AA9-A330-FFFA-9D84A7DC87E4}"/>
              </a:ext>
            </a:extLst>
          </p:cNvPr>
          <p:cNvSpPr txBox="1"/>
          <p:nvPr/>
        </p:nvSpPr>
        <p:spPr>
          <a:xfrm>
            <a:off x="236481" y="3487534"/>
            <a:ext cx="6285624" cy="341632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2400" dirty="0"/>
              <a:t>The GPM core satellite has the </a:t>
            </a:r>
            <a:r>
              <a:rPr kumimoji="1" lang="en-US" altLang="ja-JP" sz="2400" b="1" dirty="0">
                <a:solidFill>
                  <a:srgbClr val="C00000"/>
                </a:solidFill>
              </a:rPr>
              <a:t>DPR</a:t>
            </a:r>
            <a:r>
              <a:rPr kumimoji="1" lang="en-US" altLang="ja-JP" sz="2400" dirty="0"/>
              <a:t>, enabling </a:t>
            </a:r>
            <a:r>
              <a:rPr kumimoji="1" lang="en-US" altLang="ja-JP" sz="2400" b="1" dirty="0">
                <a:solidFill>
                  <a:srgbClr val="FF00FF"/>
                </a:solidFill>
              </a:rPr>
              <a:t>3-D measurement of precipitation</a:t>
            </a:r>
            <a:r>
              <a:rPr kumimoji="1" lang="en-US" altLang="ja-JP" sz="2400" dirty="0"/>
              <a:t> </a:t>
            </a:r>
            <a:r>
              <a:rPr kumimoji="1" lang="en-US" altLang="ja-JP" sz="2400" b="1" dirty="0">
                <a:solidFill>
                  <a:srgbClr val="FF00FF"/>
                </a:solidFill>
              </a:rPr>
              <a:t>ranging from heavy rainfall in the tropics to weak </a:t>
            </a:r>
            <a:r>
              <a:rPr lang="en-US" altLang="ja-JP" sz="2400" b="1" dirty="0">
                <a:solidFill>
                  <a:srgbClr val="FF00FF"/>
                </a:solidFill>
              </a:rPr>
              <a:t>rai</a:t>
            </a:r>
            <a:r>
              <a:rPr kumimoji="1" lang="en-US" altLang="ja-JP" sz="2400" b="1" dirty="0">
                <a:solidFill>
                  <a:srgbClr val="FF00FF"/>
                </a:solidFill>
              </a:rPr>
              <a:t>n/snow in the midlat</a:t>
            </a:r>
            <a:r>
              <a:rPr lang="en-US" altLang="ja-JP" sz="2400" b="1" dirty="0">
                <a:solidFill>
                  <a:srgbClr val="FF00FF"/>
                </a:solidFill>
              </a:rPr>
              <a:t>it</a:t>
            </a:r>
            <a:r>
              <a:rPr kumimoji="1" lang="en-US" altLang="ja-JP" sz="2400" b="1" dirty="0">
                <a:solidFill>
                  <a:srgbClr val="FF00FF"/>
                </a:solidFill>
              </a:rPr>
              <a:t>udes </a:t>
            </a:r>
            <a:r>
              <a:rPr kumimoji="1" lang="en-US" altLang="ja-JP" sz="2400" dirty="0"/>
              <a:t>over ~90% of the earth surface (65</a:t>
            </a:r>
            <a:r>
              <a:rPr lang="en-US" altLang="ja-JP" sz="2400" dirty="0">
                <a:ea typeface="Meiryo UI" panose="020B0604030504040204" pitchFamily="50" charset="-128"/>
                <a:cs typeface="Arial" panose="020B0604020202020204" pitchFamily="34" charset="0"/>
              </a:rPr>
              <a:t>°</a:t>
            </a:r>
            <a:r>
              <a:rPr kumimoji="1" lang="en-US" altLang="ja-JP" sz="2400" dirty="0"/>
              <a:t>N-65</a:t>
            </a:r>
            <a:r>
              <a:rPr lang="en-US" altLang="ja-JP" sz="2400" dirty="0">
                <a:ea typeface="Meiryo UI" panose="020B0604030504040204" pitchFamily="50" charset="-128"/>
                <a:cs typeface="Arial" panose="020B0604020202020204" pitchFamily="34" charset="0"/>
              </a:rPr>
              <a:t>°</a:t>
            </a:r>
            <a:r>
              <a:rPr kumimoji="1" lang="en-US" altLang="ja-JP" sz="2400" dirty="0"/>
              <a:t>S).</a:t>
            </a:r>
            <a:endParaRPr lang="en-US" altLang="ja-JP" sz="2400" dirty="0"/>
          </a:p>
          <a:p>
            <a:pPr marL="285750" indent="-285750">
              <a:buFont typeface="Arial" panose="020B0604020202020204" pitchFamily="34" charset="0"/>
              <a:buChar char="•"/>
            </a:pPr>
            <a:r>
              <a:rPr kumimoji="1" lang="en-US" altLang="ja-JP" sz="2400" dirty="0"/>
              <a:t> The GPM mission consists of </a:t>
            </a:r>
            <a:r>
              <a:rPr kumimoji="1" lang="en-US" altLang="ja-JP" sz="2400" b="1" dirty="0">
                <a:solidFill>
                  <a:srgbClr val="C00000"/>
                </a:solidFill>
              </a:rPr>
              <a:t>the GPM core satellite </a:t>
            </a:r>
            <a:r>
              <a:rPr kumimoji="1" lang="en-US" altLang="ja-JP" sz="2400" dirty="0"/>
              <a:t>and </a:t>
            </a:r>
            <a:r>
              <a:rPr kumimoji="1" lang="en-US" altLang="ja-JP" sz="2400" b="1" dirty="0">
                <a:solidFill>
                  <a:srgbClr val="C00000"/>
                </a:solidFill>
              </a:rPr>
              <a:t>constellation satellites </a:t>
            </a:r>
            <a:r>
              <a:rPr kumimoji="1" lang="en-US" altLang="ja-JP" sz="2400" dirty="0"/>
              <a:t>equipped with microwave radiometers under international cooperation.</a:t>
            </a:r>
            <a:endParaRPr kumimoji="1" lang="ja-JP" altLang="en-US" sz="2400" dirty="0"/>
          </a:p>
        </p:txBody>
      </p:sp>
    </p:spTree>
    <p:extLst>
      <p:ext uri="{BB962C8B-B14F-4D97-AF65-F5344CB8AC3E}">
        <p14:creationId xmlns:p14="http://schemas.microsoft.com/office/powerpoint/2010/main" val="1127419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B029A-C156-0F4C-9C31-5432A15A7CC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04528E2-258E-AFAF-9574-956B898E1B78}"/>
              </a:ext>
            </a:extLst>
          </p:cNvPr>
          <p:cNvSpPr>
            <a:spLocks noGrp="1"/>
          </p:cNvSpPr>
          <p:nvPr>
            <p:ph type="title"/>
          </p:nvPr>
        </p:nvSpPr>
        <p:spPr/>
        <p:txBody>
          <a:bodyPr>
            <a:normAutofit/>
          </a:bodyPr>
          <a:lstStyle/>
          <a:p>
            <a:r>
              <a:rPr kumimoji="1" lang="en-US" altLang="ja-JP" sz="2800" dirty="0"/>
              <a:t>  Today’s point: observation of 3-D precipitation structures from the space</a:t>
            </a:r>
            <a:endParaRPr kumimoji="1" lang="ja-JP" altLang="en-US" sz="2800" dirty="0"/>
          </a:p>
        </p:txBody>
      </p:sp>
      <p:sp>
        <p:nvSpPr>
          <p:cNvPr id="3" name="スライド番号プレースホルダー 2">
            <a:extLst>
              <a:ext uri="{FF2B5EF4-FFF2-40B4-BE49-F238E27FC236}">
                <a16:creationId xmlns:a16="http://schemas.microsoft.com/office/drawing/2014/main" id="{D002094D-F0CA-C6D4-54D3-AB1644CC8425}"/>
              </a:ext>
            </a:extLst>
          </p:cNvPr>
          <p:cNvSpPr>
            <a:spLocks noGrp="1"/>
          </p:cNvSpPr>
          <p:nvPr>
            <p:ph type="sldNum" sz="quarter" idx="12"/>
          </p:nvPr>
        </p:nvSpPr>
        <p:spPr>
          <a:xfrm>
            <a:off x="8737600" y="6239812"/>
            <a:ext cx="2844800" cy="365125"/>
          </a:xfrm>
        </p:spPr>
        <p:txBody>
          <a:bodyPr/>
          <a:lstStyle/>
          <a:p>
            <a:fld id="{46E100B3-9BC0-419A-B016-C0EDA7D3E2A7}" type="slidenum">
              <a:rPr kumimoji="1" lang="ja-JP" altLang="en-US" smtClean="0"/>
              <a:t>6</a:t>
            </a:fld>
            <a:endParaRPr kumimoji="1" lang="ja-JP" altLang="en-US"/>
          </a:p>
        </p:txBody>
      </p:sp>
      <p:pic>
        <p:nvPicPr>
          <p:cNvPr id="4" name="3DDPR.20250507.0051.07C.12_1N.-3_8E">
            <a:hlinkClick r:id="" action="ppaction://media"/>
            <a:extLst>
              <a:ext uri="{FF2B5EF4-FFF2-40B4-BE49-F238E27FC236}">
                <a16:creationId xmlns:a16="http://schemas.microsoft.com/office/drawing/2014/main" id="{C979E4A7-7D02-A8D2-5088-AAB574084FC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350813" y="3845801"/>
            <a:ext cx="4181754" cy="2352245"/>
          </a:xfrm>
          <a:prstGeom prst="rect">
            <a:avLst/>
          </a:prstGeom>
        </p:spPr>
      </p:pic>
      <p:pic>
        <p:nvPicPr>
          <p:cNvPr id="7" name="3DDPR.20250507.0000.07C.4_6N.-178_6E">
            <a:hlinkClick r:id="" action="ppaction://media"/>
            <a:extLst>
              <a:ext uri="{FF2B5EF4-FFF2-40B4-BE49-F238E27FC236}">
                <a16:creationId xmlns:a16="http://schemas.microsoft.com/office/drawing/2014/main" id="{D57E8732-2740-DBE7-5C33-19A868068EDB}"/>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752946" y="3845801"/>
            <a:ext cx="4181754" cy="2352245"/>
          </a:xfrm>
          <a:prstGeom prst="rect">
            <a:avLst/>
          </a:prstGeom>
        </p:spPr>
      </p:pic>
      <p:sp>
        <p:nvSpPr>
          <p:cNvPr id="9" name="テキスト ボックス 8">
            <a:extLst>
              <a:ext uri="{FF2B5EF4-FFF2-40B4-BE49-F238E27FC236}">
                <a16:creationId xmlns:a16="http://schemas.microsoft.com/office/drawing/2014/main" id="{4727347A-6662-D232-F88C-1DFB3C00E6D4}"/>
              </a:ext>
            </a:extLst>
          </p:cNvPr>
          <p:cNvSpPr txBox="1"/>
          <p:nvPr/>
        </p:nvSpPr>
        <p:spPr>
          <a:xfrm>
            <a:off x="2342816" y="3510289"/>
            <a:ext cx="1455078" cy="369332"/>
          </a:xfrm>
          <a:prstGeom prst="rect">
            <a:avLst/>
          </a:prstGeom>
          <a:noFill/>
        </p:spPr>
        <p:txBody>
          <a:bodyPr wrap="none" rtlCol="0">
            <a:spAutoFit/>
          </a:bodyPr>
          <a:lstStyle/>
          <a:p>
            <a:r>
              <a:rPr kumimoji="1" lang="en-US" altLang="ja-JP" dirty="0"/>
              <a:t>Central Africa</a:t>
            </a:r>
            <a:endParaRPr kumimoji="1" lang="ja-JP" altLang="en-US" dirty="0"/>
          </a:p>
        </p:txBody>
      </p:sp>
      <p:sp>
        <p:nvSpPr>
          <p:cNvPr id="10" name="テキスト ボックス 9">
            <a:extLst>
              <a:ext uri="{FF2B5EF4-FFF2-40B4-BE49-F238E27FC236}">
                <a16:creationId xmlns:a16="http://schemas.microsoft.com/office/drawing/2014/main" id="{9D4970A5-B8AF-506D-8AC7-38F8F0FBA956}"/>
              </a:ext>
            </a:extLst>
          </p:cNvPr>
          <p:cNvSpPr txBox="1"/>
          <p:nvPr/>
        </p:nvSpPr>
        <p:spPr>
          <a:xfrm>
            <a:off x="8334303" y="3510289"/>
            <a:ext cx="780855" cy="369332"/>
          </a:xfrm>
          <a:prstGeom prst="rect">
            <a:avLst/>
          </a:prstGeom>
          <a:noFill/>
        </p:spPr>
        <p:txBody>
          <a:bodyPr wrap="none" rtlCol="0">
            <a:spAutoFit/>
          </a:bodyPr>
          <a:lstStyle/>
          <a:p>
            <a:r>
              <a:rPr kumimoji="1" lang="en-US" altLang="ja-JP" dirty="0"/>
              <a:t>Pacific</a:t>
            </a:r>
            <a:endParaRPr kumimoji="1" lang="ja-JP" altLang="en-US" dirty="0"/>
          </a:p>
        </p:txBody>
      </p:sp>
      <p:grpSp>
        <p:nvGrpSpPr>
          <p:cNvPr id="21" name="グループ化 20">
            <a:extLst>
              <a:ext uri="{FF2B5EF4-FFF2-40B4-BE49-F238E27FC236}">
                <a16:creationId xmlns:a16="http://schemas.microsoft.com/office/drawing/2014/main" id="{CBE395B9-3694-DFEE-32DB-ED2361991657}"/>
              </a:ext>
            </a:extLst>
          </p:cNvPr>
          <p:cNvGrpSpPr/>
          <p:nvPr/>
        </p:nvGrpSpPr>
        <p:grpSpPr>
          <a:xfrm>
            <a:off x="8213379" y="3561057"/>
            <a:ext cx="165847" cy="267796"/>
            <a:chOff x="6371664" y="2543051"/>
            <a:chExt cx="165847" cy="267796"/>
          </a:xfrm>
        </p:grpSpPr>
        <p:sp>
          <p:nvSpPr>
            <p:cNvPr id="22" name="フローチャート: 組合せ 21">
              <a:extLst>
                <a:ext uri="{FF2B5EF4-FFF2-40B4-BE49-F238E27FC236}">
                  <a16:creationId xmlns:a16="http://schemas.microsoft.com/office/drawing/2014/main" id="{F35C0C31-F49D-BAA1-F34A-147D0F84EF74}"/>
                </a:ext>
              </a:extLst>
            </p:cNvPr>
            <p:cNvSpPr/>
            <p:nvPr/>
          </p:nvSpPr>
          <p:spPr>
            <a:xfrm>
              <a:off x="6420969" y="2699934"/>
              <a:ext cx="67235" cy="110913"/>
            </a:xfrm>
            <a:prstGeom prst="flowChartMerge">
              <a:avLst/>
            </a:prstGeom>
            <a:solidFill>
              <a:srgbClr val="FFC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3306ED25-205A-D763-0D9B-9E2D941B6D91}"/>
                </a:ext>
              </a:extLst>
            </p:cNvPr>
            <p:cNvSpPr/>
            <p:nvPr/>
          </p:nvSpPr>
          <p:spPr>
            <a:xfrm>
              <a:off x="6371664" y="2543051"/>
              <a:ext cx="165847" cy="165847"/>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30" name="グループ化 29">
            <a:extLst>
              <a:ext uri="{FF2B5EF4-FFF2-40B4-BE49-F238E27FC236}">
                <a16:creationId xmlns:a16="http://schemas.microsoft.com/office/drawing/2014/main" id="{BBE3559B-F386-154A-2F71-218C7AE3A84C}"/>
              </a:ext>
            </a:extLst>
          </p:cNvPr>
          <p:cNvGrpSpPr/>
          <p:nvPr/>
        </p:nvGrpSpPr>
        <p:grpSpPr>
          <a:xfrm>
            <a:off x="85163" y="1013454"/>
            <a:ext cx="5314111" cy="2591321"/>
            <a:chOff x="85163" y="1250169"/>
            <a:chExt cx="5314111" cy="2591321"/>
          </a:xfrm>
        </p:grpSpPr>
        <p:pic>
          <p:nvPicPr>
            <p:cNvPr id="2052" name="Picture 4">
              <a:extLst>
                <a:ext uri="{FF2B5EF4-FFF2-40B4-BE49-F238E27FC236}">
                  <a16:creationId xmlns:a16="http://schemas.microsoft.com/office/drawing/2014/main" id="{67A4A5B8-88EF-2CF5-3B1F-3D7BB1656D3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163" y="1250169"/>
              <a:ext cx="5314111" cy="259132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グループ化 14">
              <a:extLst>
                <a:ext uri="{FF2B5EF4-FFF2-40B4-BE49-F238E27FC236}">
                  <a16:creationId xmlns:a16="http://schemas.microsoft.com/office/drawing/2014/main" id="{1C0072A1-66BC-2261-7872-55C396A4A4AF}"/>
                </a:ext>
              </a:extLst>
            </p:cNvPr>
            <p:cNvGrpSpPr/>
            <p:nvPr/>
          </p:nvGrpSpPr>
          <p:grpSpPr>
            <a:xfrm>
              <a:off x="3834375" y="2197239"/>
              <a:ext cx="165847" cy="267796"/>
              <a:chOff x="6371664" y="2543051"/>
              <a:chExt cx="165847" cy="267796"/>
            </a:xfrm>
          </p:grpSpPr>
          <p:sp>
            <p:nvSpPr>
              <p:cNvPr id="16" name="フローチャート: 組合せ 15">
                <a:extLst>
                  <a:ext uri="{FF2B5EF4-FFF2-40B4-BE49-F238E27FC236}">
                    <a16:creationId xmlns:a16="http://schemas.microsoft.com/office/drawing/2014/main" id="{8A70B065-9D68-5881-55AF-280AFA4F6898}"/>
                  </a:ext>
                </a:extLst>
              </p:cNvPr>
              <p:cNvSpPr/>
              <p:nvPr/>
            </p:nvSpPr>
            <p:spPr>
              <a:xfrm>
                <a:off x="6420969" y="2699934"/>
                <a:ext cx="67235" cy="110913"/>
              </a:xfrm>
              <a:prstGeom prst="flowChartMerge">
                <a:avLst/>
              </a:prstGeom>
              <a:solidFill>
                <a:srgbClr val="FFC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85316B69-9C83-D6CA-B530-1B0EC19A38D9}"/>
                  </a:ext>
                </a:extLst>
              </p:cNvPr>
              <p:cNvSpPr/>
              <p:nvPr/>
            </p:nvSpPr>
            <p:spPr>
              <a:xfrm>
                <a:off x="6371664" y="2543051"/>
                <a:ext cx="165847" cy="165847"/>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18" name="グループ化 17">
              <a:extLst>
                <a:ext uri="{FF2B5EF4-FFF2-40B4-BE49-F238E27FC236}">
                  <a16:creationId xmlns:a16="http://schemas.microsoft.com/office/drawing/2014/main" id="{6465202A-1AD2-A52F-90D5-EE18D78E900E}"/>
                </a:ext>
              </a:extLst>
            </p:cNvPr>
            <p:cNvGrpSpPr/>
            <p:nvPr/>
          </p:nvGrpSpPr>
          <p:grpSpPr>
            <a:xfrm>
              <a:off x="1120588" y="2119873"/>
              <a:ext cx="165847" cy="267796"/>
              <a:chOff x="6371664" y="2543051"/>
              <a:chExt cx="165847" cy="267796"/>
            </a:xfrm>
          </p:grpSpPr>
          <p:sp>
            <p:nvSpPr>
              <p:cNvPr id="19" name="フローチャート: 組合せ 18">
                <a:extLst>
                  <a:ext uri="{FF2B5EF4-FFF2-40B4-BE49-F238E27FC236}">
                    <a16:creationId xmlns:a16="http://schemas.microsoft.com/office/drawing/2014/main" id="{51DADDAF-A02A-D670-B3E4-78D37A49B36C}"/>
                  </a:ext>
                </a:extLst>
              </p:cNvPr>
              <p:cNvSpPr/>
              <p:nvPr/>
            </p:nvSpPr>
            <p:spPr>
              <a:xfrm>
                <a:off x="6420969" y="2699934"/>
                <a:ext cx="67235" cy="110913"/>
              </a:xfrm>
              <a:prstGeom prst="flowChartMerge">
                <a:avLst/>
              </a:prstGeom>
              <a:solidFill>
                <a:srgbClr val="FFC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BE4BEA5F-CA90-BDBA-79CF-5BE3AFBAEB4C}"/>
                  </a:ext>
                </a:extLst>
              </p:cNvPr>
              <p:cNvSpPr/>
              <p:nvPr/>
            </p:nvSpPr>
            <p:spPr>
              <a:xfrm>
                <a:off x="6371664" y="2543051"/>
                <a:ext cx="165847" cy="165847"/>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sp>
        <p:nvSpPr>
          <p:cNvPr id="32" name="テキスト ボックス 31">
            <a:extLst>
              <a:ext uri="{FF2B5EF4-FFF2-40B4-BE49-F238E27FC236}">
                <a16:creationId xmlns:a16="http://schemas.microsoft.com/office/drawing/2014/main" id="{3595A9D2-B39F-D4A0-05FB-D64BA7B3B002}"/>
              </a:ext>
            </a:extLst>
          </p:cNvPr>
          <p:cNvSpPr txBox="1"/>
          <p:nvPr/>
        </p:nvSpPr>
        <p:spPr>
          <a:xfrm>
            <a:off x="3070355" y="6206563"/>
            <a:ext cx="6792726" cy="307777"/>
          </a:xfrm>
          <a:prstGeom prst="rect">
            <a:avLst/>
          </a:prstGeom>
          <a:noFill/>
        </p:spPr>
        <p:txBody>
          <a:bodyPr wrap="square">
            <a:spAutoFit/>
          </a:bodyPr>
          <a:lstStyle/>
          <a:p>
            <a:r>
              <a:rPr lang="en-US" altLang="ja-JP" sz="1400" dirty="0"/>
              <a:t>JAXA 3D RAINFALL WATCH (https://www.eorc.jaxa.jp/GPM/3DRAIN_GLOBAL/index_j.html)</a:t>
            </a:r>
            <a:endParaRPr lang="ja-JP" altLang="en-US" sz="1400" dirty="0"/>
          </a:p>
        </p:txBody>
      </p:sp>
      <p:sp>
        <p:nvSpPr>
          <p:cNvPr id="33" name="テキスト ボックス 32">
            <a:extLst>
              <a:ext uri="{FF2B5EF4-FFF2-40B4-BE49-F238E27FC236}">
                <a16:creationId xmlns:a16="http://schemas.microsoft.com/office/drawing/2014/main" id="{9AB55BA5-7779-660F-7F1B-9743A86537F7}"/>
              </a:ext>
            </a:extLst>
          </p:cNvPr>
          <p:cNvSpPr txBox="1"/>
          <p:nvPr/>
        </p:nvSpPr>
        <p:spPr>
          <a:xfrm>
            <a:off x="5532567" y="1022375"/>
            <a:ext cx="6471350" cy="2308324"/>
          </a:xfrm>
          <a:prstGeom prst="rect">
            <a:avLst/>
          </a:prstGeom>
          <a:noFill/>
        </p:spPr>
        <p:txBody>
          <a:bodyPr wrap="square" rtlCol="0">
            <a:spAutoFit/>
          </a:bodyPr>
          <a:lstStyle/>
          <a:p>
            <a:pPr marL="285750" indent="-285750">
              <a:buFont typeface="Arial" panose="020B0604020202020204" pitchFamily="34" charset="0"/>
              <a:buChar char="•"/>
            </a:pPr>
            <a:r>
              <a:rPr lang="en-US" altLang="ja-JP" sz="2400" dirty="0"/>
              <a:t>Spaceborne precipitation radars enabled </a:t>
            </a:r>
            <a:r>
              <a:rPr lang="en-US" altLang="ja-JP" sz="2400" dirty="0">
                <a:solidFill>
                  <a:srgbClr val="FF00FF"/>
                </a:solidFill>
              </a:rPr>
              <a:t>statistical analyses of when/where/how</a:t>
            </a:r>
            <a:r>
              <a:rPr lang="en-US" altLang="ja-JP" sz="2400" dirty="0"/>
              <a:t> a variety of precipitation systems occur.</a:t>
            </a:r>
            <a:endParaRPr lang="en-US" altLang="ja-JP" sz="1000" dirty="0"/>
          </a:p>
          <a:p>
            <a:pPr marL="285750" indent="-285750">
              <a:buFont typeface="Arial" panose="020B0604020202020204" pitchFamily="34" charset="0"/>
              <a:buChar char="•"/>
            </a:pPr>
            <a:r>
              <a:rPr lang="en-US" altLang="ja-JP" sz="2400" dirty="0"/>
              <a:t>Spaceborne radar measurement of </a:t>
            </a:r>
            <a:r>
              <a:rPr lang="en-US" altLang="ja-JP" sz="2400" dirty="0">
                <a:solidFill>
                  <a:srgbClr val="FF00FF"/>
                </a:solidFill>
              </a:rPr>
              <a:t>inner structures</a:t>
            </a:r>
            <a:r>
              <a:rPr lang="en-US" altLang="ja-JP" sz="2400" dirty="0"/>
              <a:t> of precipitation systems is useful for understanding of their </a:t>
            </a:r>
            <a:r>
              <a:rPr lang="en-US" altLang="ja-JP" sz="2400" dirty="0">
                <a:solidFill>
                  <a:srgbClr val="FF00FF"/>
                </a:solidFill>
              </a:rPr>
              <a:t>mechanisms</a:t>
            </a:r>
            <a:r>
              <a:rPr lang="en-US" altLang="ja-JP" sz="2400" dirty="0"/>
              <a:t>.</a:t>
            </a:r>
            <a:endParaRPr kumimoji="1" lang="en-US" altLang="ja-JP" sz="2400" dirty="0"/>
          </a:p>
        </p:txBody>
      </p:sp>
      <p:sp>
        <p:nvSpPr>
          <p:cNvPr id="34" name="テキスト ボックス 33">
            <a:extLst>
              <a:ext uri="{FF2B5EF4-FFF2-40B4-BE49-F238E27FC236}">
                <a16:creationId xmlns:a16="http://schemas.microsoft.com/office/drawing/2014/main" id="{1A7C0E53-5FEF-F0AC-A56B-2950CA816975}"/>
              </a:ext>
            </a:extLst>
          </p:cNvPr>
          <p:cNvSpPr txBox="1"/>
          <p:nvPr/>
        </p:nvSpPr>
        <p:spPr>
          <a:xfrm>
            <a:off x="1716741" y="721798"/>
            <a:ext cx="1935145" cy="369332"/>
          </a:xfrm>
          <a:prstGeom prst="rect">
            <a:avLst/>
          </a:prstGeom>
          <a:noFill/>
        </p:spPr>
        <p:txBody>
          <a:bodyPr wrap="none" rtlCol="0">
            <a:spAutoFit/>
          </a:bodyPr>
          <a:lstStyle/>
          <a:p>
            <a:r>
              <a:rPr kumimoji="1" lang="en-US" altLang="ja-JP" dirty="0"/>
              <a:t>2025.05.07 00-01Z</a:t>
            </a:r>
            <a:endParaRPr kumimoji="1" lang="ja-JP" altLang="en-US" dirty="0"/>
          </a:p>
        </p:txBody>
      </p:sp>
      <p:grpSp>
        <p:nvGrpSpPr>
          <p:cNvPr id="14" name="グループ化 13">
            <a:extLst>
              <a:ext uri="{FF2B5EF4-FFF2-40B4-BE49-F238E27FC236}">
                <a16:creationId xmlns:a16="http://schemas.microsoft.com/office/drawing/2014/main" id="{C8E441B9-175E-D78E-2563-4AAB9CFFF72F}"/>
              </a:ext>
            </a:extLst>
          </p:cNvPr>
          <p:cNvGrpSpPr/>
          <p:nvPr/>
        </p:nvGrpSpPr>
        <p:grpSpPr>
          <a:xfrm>
            <a:off x="2176969" y="3561057"/>
            <a:ext cx="165847" cy="267796"/>
            <a:chOff x="6371664" y="2543051"/>
            <a:chExt cx="165847" cy="267796"/>
          </a:xfrm>
        </p:grpSpPr>
        <p:sp>
          <p:nvSpPr>
            <p:cNvPr id="13" name="フローチャート: 組合せ 12">
              <a:extLst>
                <a:ext uri="{FF2B5EF4-FFF2-40B4-BE49-F238E27FC236}">
                  <a16:creationId xmlns:a16="http://schemas.microsoft.com/office/drawing/2014/main" id="{66E1FF13-BDE2-73B4-A2B0-C2C9B56C679C}"/>
                </a:ext>
              </a:extLst>
            </p:cNvPr>
            <p:cNvSpPr/>
            <p:nvPr/>
          </p:nvSpPr>
          <p:spPr>
            <a:xfrm>
              <a:off x="6420969" y="2699934"/>
              <a:ext cx="67235" cy="110913"/>
            </a:xfrm>
            <a:prstGeom prst="flowChartMerge">
              <a:avLst/>
            </a:prstGeom>
            <a:solidFill>
              <a:srgbClr val="FFC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874FE734-BDA6-EE26-CF66-20169F82A9E2}"/>
                </a:ext>
              </a:extLst>
            </p:cNvPr>
            <p:cNvSpPr/>
            <p:nvPr/>
          </p:nvSpPr>
          <p:spPr>
            <a:xfrm>
              <a:off x="6371664" y="2543051"/>
              <a:ext cx="165847" cy="165847"/>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Tree>
    <p:extLst>
      <p:ext uri="{BB962C8B-B14F-4D97-AF65-F5344CB8AC3E}">
        <p14:creationId xmlns:p14="http://schemas.microsoft.com/office/powerpoint/2010/main" val="2729994410"/>
      </p:ext>
    </p:extLst>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video>
              <p:cMediaNode vol="80000">
                <p:cTn id="3" fill="hold" display="0">
                  <p:stCondLst>
                    <p:cond delay="indefinite"/>
                  </p:stCondLst>
                </p:cTn>
                <p:tgtEl>
                  <p:spTgt spid="7"/>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F708EB-3145-8A75-C061-390433B42E68}"/>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1996197D-5BA1-A3A8-AC52-A7170DAB5E5B}"/>
              </a:ext>
            </a:extLst>
          </p:cNvPr>
          <p:cNvSpPr>
            <a:spLocks noGrp="1"/>
          </p:cNvSpPr>
          <p:nvPr>
            <p:ph type="title"/>
          </p:nvPr>
        </p:nvSpPr>
        <p:spPr>
          <a:xfrm>
            <a:off x="781047" y="1709738"/>
            <a:ext cx="10640483" cy="2852737"/>
          </a:xfrm>
        </p:spPr>
        <p:txBody>
          <a:bodyPr>
            <a:normAutofit/>
          </a:bodyPr>
          <a:lstStyle/>
          <a:p>
            <a:r>
              <a:rPr lang="en-US" altLang="ja-JP" dirty="0"/>
              <a:t>2. Backgrounds on radar observation and mesoscale organized systems</a:t>
            </a:r>
            <a:endParaRPr lang="ja-JP" altLang="en-US" dirty="0"/>
          </a:p>
        </p:txBody>
      </p:sp>
      <p:sp>
        <p:nvSpPr>
          <p:cNvPr id="7" name="テキスト プレースホルダー 6">
            <a:extLst>
              <a:ext uri="{FF2B5EF4-FFF2-40B4-BE49-F238E27FC236}">
                <a16:creationId xmlns:a16="http://schemas.microsoft.com/office/drawing/2014/main" id="{7F2BBF82-3248-DA67-8DB7-F61EE21EFDB5}"/>
              </a:ext>
            </a:extLst>
          </p:cNvPr>
          <p:cNvSpPr>
            <a:spLocks noGrp="1"/>
          </p:cNvSpPr>
          <p:nvPr>
            <p:ph type="body" idx="1"/>
          </p:nvPr>
        </p:nvSpPr>
        <p:spPr/>
        <p:txBody>
          <a:bodyPr/>
          <a:lstStyle/>
          <a:p>
            <a:endParaRPr lang="ja-JP" altLang="en-US"/>
          </a:p>
        </p:txBody>
      </p:sp>
    </p:spTree>
    <p:extLst>
      <p:ext uri="{BB962C8B-B14F-4D97-AF65-F5344CB8AC3E}">
        <p14:creationId xmlns:p14="http://schemas.microsoft.com/office/powerpoint/2010/main" val="694046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C8F3CAFC-8DB2-3FB9-26DB-3934ECD3E5AF}"/>
              </a:ext>
            </a:extLst>
          </p:cNvPr>
          <p:cNvSpPr>
            <a:spLocks noGrp="1"/>
          </p:cNvSpPr>
          <p:nvPr>
            <p:ph type="title"/>
          </p:nvPr>
        </p:nvSpPr>
        <p:spPr/>
        <p:txBody>
          <a:bodyPr>
            <a:normAutofit/>
          </a:bodyPr>
          <a:lstStyle/>
          <a:p>
            <a:r>
              <a:rPr lang="en-US" altLang="ja-JP" sz="2800" dirty="0"/>
              <a:t>  Radar observation: convective vs. stratiform</a:t>
            </a:r>
            <a:endParaRPr lang="ja-JP" altLang="en-US" sz="2800" dirty="0"/>
          </a:p>
        </p:txBody>
      </p:sp>
      <p:sp>
        <p:nvSpPr>
          <p:cNvPr id="4" name="スライド番号プレースホルダー 3">
            <a:extLst>
              <a:ext uri="{FF2B5EF4-FFF2-40B4-BE49-F238E27FC236}">
                <a16:creationId xmlns:a16="http://schemas.microsoft.com/office/drawing/2014/main" id="{6DAB8A07-B658-7914-77B8-EA76F66BF0AA}"/>
              </a:ext>
            </a:extLst>
          </p:cNvPr>
          <p:cNvSpPr>
            <a:spLocks noGrp="1"/>
          </p:cNvSpPr>
          <p:nvPr>
            <p:ph type="sldNum" sz="quarter" idx="12"/>
          </p:nvPr>
        </p:nvSpPr>
        <p:spPr/>
        <p:txBody>
          <a:bodyPr/>
          <a:lstStyle/>
          <a:p>
            <a:fld id="{63FC4544-5710-4D77-B926-0B4D2C9DC840}" type="slidenum">
              <a:rPr kumimoji="1" lang="ja-JP" altLang="en-US" smtClean="0"/>
              <a:t>8</a:t>
            </a:fld>
            <a:endParaRPr kumimoji="1" lang="ja-JP" altLang="en-US"/>
          </a:p>
        </p:txBody>
      </p:sp>
      <p:pic>
        <p:nvPicPr>
          <p:cNvPr id="6" name="図 5">
            <a:extLst>
              <a:ext uri="{FF2B5EF4-FFF2-40B4-BE49-F238E27FC236}">
                <a16:creationId xmlns:a16="http://schemas.microsoft.com/office/drawing/2014/main" id="{253E1CCC-54FB-0C9B-D74A-A67E4097A8B6}"/>
              </a:ext>
            </a:extLst>
          </p:cNvPr>
          <p:cNvPicPr>
            <a:picLocks noChangeAspect="1"/>
          </p:cNvPicPr>
          <p:nvPr/>
        </p:nvPicPr>
        <p:blipFill>
          <a:blip r:embed="rId3"/>
          <a:stretch>
            <a:fillRect/>
          </a:stretch>
        </p:blipFill>
        <p:spPr>
          <a:xfrm>
            <a:off x="1347326" y="982667"/>
            <a:ext cx="9424323" cy="5235735"/>
          </a:xfrm>
          <a:prstGeom prst="rect">
            <a:avLst/>
          </a:prstGeom>
        </p:spPr>
      </p:pic>
      <p:sp>
        <p:nvSpPr>
          <p:cNvPr id="7" name="テキスト ボックス 6">
            <a:extLst>
              <a:ext uri="{FF2B5EF4-FFF2-40B4-BE49-F238E27FC236}">
                <a16:creationId xmlns:a16="http://schemas.microsoft.com/office/drawing/2014/main" id="{4D6B0298-F49B-D761-3AE8-87498B17A4B5}"/>
              </a:ext>
            </a:extLst>
          </p:cNvPr>
          <p:cNvSpPr txBox="1"/>
          <p:nvPr/>
        </p:nvSpPr>
        <p:spPr>
          <a:xfrm>
            <a:off x="1315551" y="616079"/>
            <a:ext cx="4627613" cy="461665"/>
          </a:xfrm>
          <a:prstGeom prst="rect">
            <a:avLst/>
          </a:prstGeom>
          <a:noFill/>
        </p:spPr>
        <p:txBody>
          <a:bodyPr wrap="none" rtlCol="0">
            <a:spAutoFit/>
          </a:bodyPr>
          <a:lstStyle/>
          <a:p>
            <a:r>
              <a:rPr kumimoji="1" lang="en-US" altLang="ja-JP" sz="2400" b="1" dirty="0">
                <a:solidFill>
                  <a:srgbClr val="C00000"/>
                </a:solidFill>
                <a:ea typeface="Meiryo UI" panose="020B0604030504040204" pitchFamily="50" charset="-128"/>
              </a:rPr>
              <a:t>Convective (stronger, shorter time)</a:t>
            </a:r>
            <a:endParaRPr kumimoji="1" lang="ja-JP" altLang="en-US" sz="2400" b="1" dirty="0">
              <a:solidFill>
                <a:srgbClr val="C00000"/>
              </a:solidFill>
              <a:ea typeface="Meiryo UI" panose="020B0604030504040204" pitchFamily="50" charset="-128"/>
            </a:endParaRPr>
          </a:p>
        </p:txBody>
      </p:sp>
      <p:sp>
        <p:nvSpPr>
          <p:cNvPr id="8" name="テキスト ボックス 7">
            <a:extLst>
              <a:ext uri="{FF2B5EF4-FFF2-40B4-BE49-F238E27FC236}">
                <a16:creationId xmlns:a16="http://schemas.microsoft.com/office/drawing/2014/main" id="{1142E4C2-8306-7018-1A5A-1C739C128EAE}"/>
              </a:ext>
            </a:extLst>
          </p:cNvPr>
          <p:cNvSpPr txBox="1"/>
          <p:nvPr/>
        </p:nvSpPr>
        <p:spPr>
          <a:xfrm>
            <a:off x="6234349" y="616079"/>
            <a:ext cx="3992183" cy="461665"/>
          </a:xfrm>
          <a:prstGeom prst="rect">
            <a:avLst/>
          </a:prstGeom>
          <a:noFill/>
        </p:spPr>
        <p:txBody>
          <a:bodyPr wrap="none" rtlCol="0">
            <a:spAutoFit/>
          </a:bodyPr>
          <a:lstStyle/>
          <a:p>
            <a:r>
              <a:rPr kumimoji="1" lang="en-US" altLang="ja-JP" sz="2400" b="1" dirty="0">
                <a:solidFill>
                  <a:srgbClr val="0070C0"/>
                </a:solidFill>
                <a:ea typeface="Meiryo UI" panose="020B0604030504040204" pitchFamily="50" charset="-128"/>
              </a:rPr>
              <a:t>Stratiform (weaker, longevity)</a:t>
            </a:r>
            <a:endParaRPr kumimoji="1" lang="ja-JP" altLang="en-US" sz="2400" b="1" dirty="0">
              <a:solidFill>
                <a:srgbClr val="0070C0"/>
              </a:solidFill>
              <a:ea typeface="Meiryo UI" panose="020B0604030504040204" pitchFamily="50" charset="-128"/>
            </a:endParaRPr>
          </a:p>
        </p:txBody>
      </p:sp>
      <p:sp>
        <p:nvSpPr>
          <p:cNvPr id="9" name="テキスト ボックス 8">
            <a:extLst>
              <a:ext uri="{FF2B5EF4-FFF2-40B4-BE49-F238E27FC236}">
                <a16:creationId xmlns:a16="http://schemas.microsoft.com/office/drawing/2014/main" id="{A6B3025B-FE8B-5B91-8072-5D484DF07B1C}"/>
              </a:ext>
            </a:extLst>
          </p:cNvPr>
          <p:cNvSpPr txBox="1"/>
          <p:nvPr/>
        </p:nvSpPr>
        <p:spPr>
          <a:xfrm>
            <a:off x="321229" y="6204476"/>
            <a:ext cx="5697495" cy="646331"/>
          </a:xfrm>
          <a:prstGeom prst="rect">
            <a:avLst/>
          </a:prstGeom>
          <a:noFill/>
        </p:spPr>
        <p:txBody>
          <a:bodyPr wrap="square" rtlCol="0">
            <a:spAutoFit/>
          </a:bodyPr>
          <a:lstStyle/>
          <a:p>
            <a:r>
              <a:rPr kumimoji="1" lang="en-US" altLang="ja-JP" dirty="0">
                <a:solidFill>
                  <a:srgbClr val="C00000"/>
                </a:solidFill>
                <a:ea typeface="Meiryo UI" panose="020B0604030504040204" pitchFamily="50" charset="-128"/>
              </a:rPr>
              <a:t>Precipitation particles grow through collection of cloud water/ice in relatively strong updrafts (1-10m/s)</a:t>
            </a:r>
            <a:endParaRPr kumimoji="1" lang="ja-JP" altLang="en-US" dirty="0">
              <a:solidFill>
                <a:srgbClr val="C00000"/>
              </a:solidFill>
              <a:ea typeface="Meiryo UI" panose="020B0604030504040204" pitchFamily="50" charset="-128"/>
            </a:endParaRPr>
          </a:p>
        </p:txBody>
      </p:sp>
      <p:sp>
        <p:nvSpPr>
          <p:cNvPr id="10" name="テキスト ボックス 9">
            <a:extLst>
              <a:ext uri="{FF2B5EF4-FFF2-40B4-BE49-F238E27FC236}">
                <a16:creationId xmlns:a16="http://schemas.microsoft.com/office/drawing/2014/main" id="{8A864EA5-C8DF-49A6-234F-BB9DF277E446}"/>
              </a:ext>
            </a:extLst>
          </p:cNvPr>
          <p:cNvSpPr txBox="1"/>
          <p:nvPr/>
        </p:nvSpPr>
        <p:spPr>
          <a:xfrm>
            <a:off x="6234349" y="6190550"/>
            <a:ext cx="5289780" cy="646331"/>
          </a:xfrm>
          <a:prstGeom prst="rect">
            <a:avLst/>
          </a:prstGeom>
          <a:noFill/>
        </p:spPr>
        <p:txBody>
          <a:bodyPr wrap="square" rtlCol="0">
            <a:spAutoFit/>
          </a:bodyPr>
          <a:lstStyle/>
          <a:p>
            <a:r>
              <a:rPr lang="en-US" altLang="ja-JP" dirty="0">
                <a:solidFill>
                  <a:srgbClr val="0070C0"/>
                </a:solidFill>
                <a:ea typeface="Meiryo UI" panose="020B0604030504040204" pitchFamily="50" charset="-128"/>
              </a:rPr>
              <a:t>S</a:t>
            </a:r>
            <a:r>
              <a:rPr kumimoji="1" lang="en-US" altLang="ja-JP" dirty="0">
                <a:solidFill>
                  <a:srgbClr val="0070C0"/>
                </a:solidFill>
                <a:ea typeface="Meiryo UI" panose="020B0604030504040204" pitchFamily="50" charset="-128"/>
              </a:rPr>
              <a:t>nowflakes fall and become larger due to aggregation in weak updrafts, and then melt around the 0</a:t>
            </a:r>
            <a:r>
              <a:rPr kumimoji="1" lang="ja-JP" altLang="en-US" dirty="0">
                <a:solidFill>
                  <a:srgbClr val="0070C0"/>
                </a:solidFill>
                <a:ea typeface="Meiryo UI" panose="020B0604030504040204" pitchFamily="50" charset="-128"/>
              </a:rPr>
              <a:t>℃ </a:t>
            </a:r>
            <a:r>
              <a:rPr kumimoji="1" lang="en-US" altLang="ja-JP" dirty="0">
                <a:solidFill>
                  <a:srgbClr val="0070C0"/>
                </a:solidFill>
                <a:ea typeface="Meiryo UI" panose="020B0604030504040204" pitchFamily="50" charset="-128"/>
              </a:rPr>
              <a:t>level.</a:t>
            </a:r>
            <a:endParaRPr kumimoji="1" lang="ja-JP" altLang="en-US" dirty="0">
              <a:solidFill>
                <a:srgbClr val="0070C0"/>
              </a:solidFill>
              <a:ea typeface="Meiryo UI" panose="020B0604030504040204" pitchFamily="50" charset="-128"/>
            </a:endParaRPr>
          </a:p>
        </p:txBody>
      </p:sp>
      <p:sp>
        <p:nvSpPr>
          <p:cNvPr id="11" name="テキスト ボックス 10">
            <a:extLst>
              <a:ext uri="{FF2B5EF4-FFF2-40B4-BE49-F238E27FC236}">
                <a16:creationId xmlns:a16="http://schemas.microsoft.com/office/drawing/2014/main" id="{B8CE2868-534D-FED2-71A2-0485E10A36B5}"/>
              </a:ext>
            </a:extLst>
          </p:cNvPr>
          <p:cNvSpPr txBox="1"/>
          <p:nvPr/>
        </p:nvSpPr>
        <p:spPr>
          <a:xfrm>
            <a:off x="9872277" y="5849070"/>
            <a:ext cx="1297343" cy="338554"/>
          </a:xfrm>
          <a:prstGeom prst="rect">
            <a:avLst/>
          </a:prstGeom>
          <a:noFill/>
        </p:spPr>
        <p:txBody>
          <a:bodyPr wrap="none" rtlCol="0">
            <a:spAutoFit/>
          </a:bodyPr>
          <a:lstStyle/>
          <a:p>
            <a:r>
              <a:rPr kumimoji="1" lang="en-US" altLang="ja-JP" sz="1600" dirty="0" err="1">
                <a:ea typeface="Meiryo UI" panose="020B0604030504040204" pitchFamily="50" charset="-128"/>
              </a:rPr>
              <a:t>Houze</a:t>
            </a:r>
            <a:r>
              <a:rPr lang="ja-JP" altLang="en-US" sz="1600" dirty="0">
                <a:ea typeface="Meiryo UI" panose="020B0604030504040204" pitchFamily="50" charset="-128"/>
              </a:rPr>
              <a:t> </a:t>
            </a:r>
            <a:r>
              <a:rPr lang="en-US" altLang="ja-JP" sz="1600" dirty="0">
                <a:ea typeface="Meiryo UI" panose="020B0604030504040204" pitchFamily="50" charset="-128"/>
              </a:rPr>
              <a:t>(1997)</a:t>
            </a:r>
            <a:endParaRPr kumimoji="1" lang="ja-JP" altLang="en-US" sz="1600" dirty="0">
              <a:ea typeface="Meiryo UI" panose="020B0604030504040204" pitchFamily="50" charset="-128"/>
            </a:endParaRPr>
          </a:p>
        </p:txBody>
      </p:sp>
      <p:sp>
        <p:nvSpPr>
          <p:cNvPr id="12" name="テキスト ボックス 11">
            <a:extLst>
              <a:ext uri="{FF2B5EF4-FFF2-40B4-BE49-F238E27FC236}">
                <a16:creationId xmlns:a16="http://schemas.microsoft.com/office/drawing/2014/main" id="{B688A595-7401-F5F3-55F9-3144FEA5D442}"/>
              </a:ext>
            </a:extLst>
          </p:cNvPr>
          <p:cNvSpPr txBox="1"/>
          <p:nvPr/>
        </p:nvSpPr>
        <p:spPr>
          <a:xfrm>
            <a:off x="10154016" y="4958746"/>
            <a:ext cx="2031208" cy="646331"/>
          </a:xfrm>
          <a:prstGeom prst="rect">
            <a:avLst/>
          </a:prstGeom>
          <a:noFill/>
        </p:spPr>
        <p:txBody>
          <a:bodyPr wrap="square" rtlCol="0">
            <a:spAutoFit/>
          </a:bodyPr>
          <a:lstStyle/>
          <a:p>
            <a:r>
              <a:rPr kumimoji="1" lang="en-US" altLang="ja-JP" dirty="0">
                <a:solidFill>
                  <a:srgbClr val="0070C0"/>
                </a:solidFill>
                <a:ea typeface="Meiryo UI" panose="020B0604030504040204" pitchFamily="50" charset="-128"/>
              </a:rPr>
              <a:t>Bright band near the melting level</a:t>
            </a:r>
            <a:endParaRPr kumimoji="1" lang="ja-JP" altLang="en-US" dirty="0">
              <a:solidFill>
                <a:srgbClr val="0070C0"/>
              </a:solidFill>
              <a:ea typeface="Meiryo UI" panose="020B0604030504040204" pitchFamily="50" charset="-128"/>
            </a:endParaRPr>
          </a:p>
        </p:txBody>
      </p:sp>
      <p:sp>
        <p:nvSpPr>
          <p:cNvPr id="13" name="テキスト ボックス 12">
            <a:extLst>
              <a:ext uri="{FF2B5EF4-FFF2-40B4-BE49-F238E27FC236}">
                <a16:creationId xmlns:a16="http://schemas.microsoft.com/office/drawing/2014/main" id="{64297433-1A96-4995-C369-695B8240BD21}"/>
              </a:ext>
            </a:extLst>
          </p:cNvPr>
          <p:cNvSpPr txBox="1"/>
          <p:nvPr/>
        </p:nvSpPr>
        <p:spPr>
          <a:xfrm>
            <a:off x="0" y="4793000"/>
            <a:ext cx="1860176" cy="646331"/>
          </a:xfrm>
          <a:prstGeom prst="rect">
            <a:avLst/>
          </a:prstGeom>
          <a:noFill/>
        </p:spPr>
        <p:txBody>
          <a:bodyPr wrap="square" rtlCol="0">
            <a:spAutoFit/>
          </a:bodyPr>
          <a:lstStyle/>
          <a:p>
            <a:r>
              <a:rPr lang="en-US" altLang="ja-JP" dirty="0">
                <a:solidFill>
                  <a:srgbClr val="C00000"/>
                </a:solidFill>
                <a:ea typeface="Meiryo UI" panose="020B0604030504040204" pitchFamily="50" charset="-128"/>
              </a:rPr>
              <a:t>Upright structure of strong echoes</a:t>
            </a:r>
            <a:endParaRPr kumimoji="1" lang="ja-JP" altLang="en-US" dirty="0">
              <a:solidFill>
                <a:srgbClr val="C00000"/>
              </a:solidFill>
              <a:ea typeface="Meiryo UI" panose="020B0604030504040204" pitchFamily="50" charset="-128"/>
            </a:endParaRPr>
          </a:p>
        </p:txBody>
      </p:sp>
    </p:spTree>
    <p:extLst>
      <p:ext uri="{BB962C8B-B14F-4D97-AF65-F5344CB8AC3E}">
        <p14:creationId xmlns:p14="http://schemas.microsoft.com/office/powerpoint/2010/main" val="2981416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F0CD1D-A168-4F20-D687-950F35D8F2C7}"/>
              </a:ext>
            </a:extLst>
          </p:cNvPr>
          <p:cNvSpPr>
            <a:spLocks noGrp="1"/>
          </p:cNvSpPr>
          <p:nvPr>
            <p:ph type="title"/>
          </p:nvPr>
        </p:nvSpPr>
        <p:spPr/>
        <p:txBody>
          <a:bodyPr>
            <a:normAutofit/>
          </a:bodyPr>
          <a:lstStyle/>
          <a:p>
            <a:r>
              <a:rPr kumimoji="1" lang="en-US" altLang="ja-JP" sz="2800" dirty="0"/>
              <a:t>  </a:t>
            </a:r>
            <a:r>
              <a:rPr lang="en-US" altLang="ja-JP" sz="2800" dirty="0"/>
              <a:t>Radar observation: </a:t>
            </a:r>
            <a:r>
              <a:rPr kumimoji="1" lang="en-US" altLang="ja-JP" sz="2800" dirty="0"/>
              <a:t>organized precipitation systems (e.g., MCS)</a:t>
            </a:r>
            <a:endParaRPr kumimoji="1" lang="ja-JP" altLang="en-US" sz="2800" dirty="0"/>
          </a:p>
        </p:txBody>
      </p:sp>
      <p:sp>
        <p:nvSpPr>
          <p:cNvPr id="3" name="スライド番号プレースホルダー 2">
            <a:extLst>
              <a:ext uri="{FF2B5EF4-FFF2-40B4-BE49-F238E27FC236}">
                <a16:creationId xmlns:a16="http://schemas.microsoft.com/office/drawing/2014/main" id="{1A9C8814-B107-5D88-1C08-6D832ACC0865}"/>
              </a:ext>
            </a:extLst>
          </p:cNvPr>
          <p:cNvSpPr>
            <a:spLocks noGrp="1"/>
          </p:cNvSpPr>
          <p:nvPr>
            <p:ph type="sldNum" sz="quarter" idx="12"/>
          </p:nvPr>
        </p:nvSpPr>
        <p:spPr/>
        <p:txBody>
          <a:bodyPr/>
          <a:lstStyle/>
          <a:p>
            <a:fld id="{46E100B3-9BC0-419A-B016-C0EDA7D3E2A7}" type="slidenum">
              <a:rPr kumimoji="1" lang="ja-JP" altLang="en-US" smtClean="0"/>
              <a:t>9</a:t>
            </a:fld>
            <a:endParaRPr kumimoji="1" lang="ja-JP" altLang="en-US"/>
          </a:p>
        </p:txBody>
      </p:sp>
      <p:pic>
        <p:nvPicPr>
          <p:cNvPr id="4" name="Picture 2">
            <a:extLst>
              <a:ext uri="{FF2B5EF4-FFF2-40B4-BE49-F238E27FC236}">
                <a16:creationId xmlns:a16="http://schemas.microsoft.com/office/drawing/2014/main" id="{ED04B91B-445F-B80A-B443-F60DAF1CF4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78" t="6820" r="4226" b="14121"/>
          <a:stretch/>
        </p:blipFill>
        <p:spPr bwMode="auto">
          <a:xfrm>
            <a:off x="6276729" y="2035977"/>
            <a:ext cx="5765189" cy="2516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図 4">
            <a:extLst>
              <a:ext uri="{FF2B5EF4-FFF2-40B4-BE49-F238E27FC236}">
                <a16:creationId xmlns:a16="http://schemas.microsoft.com/office/drawing/2014/main" id="{2CBC2A1C-62A8-6D7B-B0FA-222F4328DEA6}"/>
              </a:ext>
            </a:extLst>
          </p:cNvPr>
          <p:cNvPicPr>
            <a:picLocks noChangeAspect="1"/>
          </p:cNvPicPr>
          <p:nvPr/>
        </p:nvPicPr>
        <p:blipFill rotWithShape="1">
          <a:blip r:embed="rId4"/>
          <a:srcRect l="12348" t="1976" r="17284" b="22635"/>
          <a:stretch/>
        </p:blipFill>
        <p:spPr>
          <a:xfrm>
            <a:off x="150082" y="1705959"/>
            <a:ext cx="5733315" cy="2860432"/>
          </a:xfrm>
          <a:prstGeom prst="rect">
            <a:avLst/>
          </a:prstGeom>
        </p:spPr>
      </p:pic>
      <p:sp>
        <p:nvSpPr>
          <p:cNvPr id="6" name="テキスト ボックス 5">
            <a:extLst>
              <a:ext uri="{FF2B5EF4-FFF2-40B4-BE49-F238E27FC236}">
                <a16:creationId xmlns:a16="http://schemas.microsoft.com/office/drawing/2014/main" id="{C60D3942-B9E6-73C7-42F9-E028EC7D9ABA}"/>
              </a:ext>
            </a:extLst>
          </p:cNvPr>
          <p:cNvSpPr txBox="1"/>
          <p:nvPr/>
        </p:nvSpPr>
        <p:spPr>
          <a:xfrm>
            <a:off x="3079069" y="4529776"/>
            <a:ext cx="2131737" cy="338554"/>
          </a:xfrm>
          <a:prstGeom prst="rect">
            <a:avLst/>
          </a:prstGeom>
          <a:noFill/>
        </p:spPr>
        <p:txBody>
          <a:bodyPr wrap="none" rtlCol="0">
            <a:spAutoFit/>
          </a:bodyPr>
          <a:lstStyle/>
          <a:p>
            <a:pPr algn="l">
              <a:spcBef>
                <a:spcPts val="300"/>
              </a:spcBef>
            </a:pPr>
            <a:r>
              <a:rPr kumimoji="1" lang="en-US" altLang="ja-JP" sz="1600" dirty="0" err="1">
                <a:ea typeface="Meiryo UI" panose="020B0604030504040204" pitchFamily="50" charset="-128"/>
              </a:rPr>
              <a:t>Houze</a:t>
            </a:r>
            <a:r>
              <a:rPr kumimoji="1" lang="en-US" altLang="ja-JP" sz="1600" dirty="0">
                <a:ea typeface="Meiryo UI" panose="020B0604030504040204" pitchFamily="50" charset="-128"/>
              </a:rPr>
              <a:t> and Betts (1981)</a:t>
            </a:r>
            <a:endParaRPr kumimoji="1" lang="ja-JP" altLang="en-US" sz="1600" dirty="0">
              <a:ea typeface="Meiryo UI" panose="020B0604030504040204" pitchFamily="50" charset="-128"/>
            </a:endParaRPr>
          </a:p>
        </p:txBody>
      </p:sp>
      <p:sp>
        <p:nvSpPr>
          <p:cNvPr id="7" name="テキスト ボックス 6">
            <a:extLst>
              <a:ext uri="{FF2B5EF4-FFF2-40B4-BE49-F238E27FC236}">
                <a16:creationId xmlns:a16="http://schemas.microsoft.com/office/drawing/2014/main" id="{82B71255-C0EC-61DC-CE68-2A97208B1F6F}"/>
              </a:ext>
            </a:extLst>
          </p:cNvPr>
          <p:cNvSpPr txBox="1"/>
          <p:nvPr/>
        </p:nvSpPr>
        <p:spPr>
          <a:xfrm>
            <a:off x="4071816" y="2035977"/>
            <a:ext cx="1244059" cy="400110"/>
          </a:xfrm>
          <a:prstGeom prst="rect">
            <a:avLst/>
          </a:prstGeom>
          <a:noFill/>
        </p:spPr>
        <p:txBody>
          <a:bodyPr wrap="none" rtlCol="0">
            <a:spAutoFit/>
          </a:bodyPr>
          <a:lstStyle/>
          <a:p>
            <a:pPr algn="l">
              <a:spcBef>
                <a:spcPts val="300"/>
              </a:spcBef>
            </a:pPr>
            <a:r>
              <a:rPr kumimoji="1" lang="en-US" altLang="ja-JP" sz="2000" dirty="0">
                <a:solidFill>
                  <a:srgbClr val="0070C0"/>
                </a:solidFill>
                <a:ea typeface="Meiryo UI" panose="020B0604030504040204" pitchFamily="50" charset="-128"/>
              </a:rPr>
              <a:t>Stratiform</a:t>
            </a:r>
            <a:endParaRPr kumimoji="1" lang="ja-JP" altLang="en-US" sz="2000" dirty="0">
              <a:solidFill>
                <a:srgbClr val="0070C0"/>
              </a:solidFill>
              <a:ea typeface="Meiryo UI" panose="020B0604030504040204" pitchFamily="50" charset="-128"/>
            </a:endParaRPr>
          </a:p>
        </p:txBody>
      </p:sp>
      <p:sp>
        <p:nvSpPr>
          <p:cNvPr id="8" name="テキスト ボックス 7">
            <a:extLst>
              <a:ext uri="{FF2B5EF4-FFF2-40B4-BE49-F238E27FC236}">
                <a16:creationId xmlns:a16="http://schemas.microsoft.com/office/drawing/2014/main" id="{0E337F61-DC85-C96D-9707-832623E3FED8}"/>
              </a:ext>
            </a:extLst>
          </p:cNvPr>
          <p:cNvSpPr txBox="1"/>
          <p:nvPr/>
        </p:nvSpPr>
        <p:spPr>
          <a:xfrm>
            <a:off x="2211382" y="2035977"/>
            <a:ext cx="1323183" cy="400110"/>
          </a:xfrm>
          <a:prstGeom prst="rect">
            <a:avLst/>
          </a:prstGeom>
          <a:noFill/>
        </p:spPr>
        <p:txBody>
          <a:bodyPr wrap="none" rtlCol="0">
            <a:spAutoFit/>
          </a:bodyPr>
          <a:lstStyle/>
          <a:p>
            <a:pPr algn="l">
              <a:spcBef>
                <a:spcPts val="300"/>
              </a:spcBef>
            </a:pPr>
            <a:r>
              <a:rPr kumimoji="1" lang="en-US" altLang="ja-JP" sz="2000" dirty="0">
                <a:solidFill>
                  <a:srgbClr val="C00000"/>
                </a:solidFill>
                <a:ea typeface="Meiryo UI" panose="020B0604030504040204" pitchFamily="50" charset="-128"/>
              </a:rPr>
              <a:t>Convective</a:t>
            </a:r>
            <a:endParaRPr kumimoji="1" lang="ja-JP" altLang="en-US" sz="2000" dirty="0">
              <a:solidFill>
                <a:srgbClr val="C00000"/>
              </a:solidFill>
              <a:ea typeface="Meiryo UI" panose="020B0604030504040204" pitchFamily="50" charset="-128"/>
            </a:endParaRPr>
          </a:p>
        </p:txBody>
      </p:sp>
      <p:sp>
        <p:nvSpPr>
          <p:cNvPr id="9" name="テキスト ボックス 8">
            <a:extLst>
              <a:ext uri="{FF2B5EF4-FFF2-40B4-BE49-F238E27FC236}">
                <a16:creationId xmlns:a16="http://schemas.microsoft.com/office/drawing/2014/main" id="{FF21E4B7-444C-D832-08E1-27912718D2A2}"/>
              </a:ext>
            </a:extLst>
          </p:cNvPr>
          <p:cNvSpPr txBox="1"/>
          <p:nvPr/>
        </p:nvSpPr>
        <p:spPr>
          <a:xfrm>
            <a:off x="4822895" y="917823"/>
            <a:ext cx="2546210" cy="461665"/>
          </a:xfrm>
          <a:prstGeom prst="rect">
            <a:avLst/>
          </a:prstGeom>
          <a:noFill/>
        </p:spPr>
        <p:txBody>
          <a:bodyPr wrap="none" rtlCol="0">
            <a:spAutoFit/>
          </a:bodyPr>
          <a:lstStyle/>
          <a:p>
            <a:pPr algn="l">
              <a:spcBef>
                <a:spcPts val="300"/>
              </a:spcBef>
            </a:pPr>
            <a:r>
              <a:rPr kumimoji="1" lang="en-US" altLang="ja-JP" sz="2400" dirty="0">
                <a:ea typeface="Meiryo UI" panose="020B0604030504040204" pitchFamily="50" charset="-128"/>
              </a:rPr>
              <a:t>Schematics </a:t>
            </a:r>
            <a:r>
              <a:rPr lang="en-US" altLang="ja-JP" sz="2400" dirty="0">
                <a:ea typeface="Meiryo UI" panose="020B0604030504040204" pitchFamily="50" charset="-128"/>
              </a:rPr>
              <a:t>of MCS</a:t>
            </a:r>
            <a:endParaRPr kumimoji="1" lang="ja-JP" altLang="en-US" sz="2400" dirty="0">
              <a:ea typeface="Meiryo UI" panose="020B0604030504040204" pitchFamily="50" charset="-128"/>
            </a:endParaRPr>
          </a:p>
        </p:txBody>
      </p:sp>
      <p:sp>
        <p:nvSpPr>
          <p:cNvPr id="10" name="テキスト ボックス 9">
            <a:extLst>
              <a:ext uri="{FF2B5EF4-FFF2-40B4-BE49-F238E27FC236}">
                <a16:creationId xmlns:a16="http://schemas.microsoft.com/office/drawing/2014/main" id="{D35549FA-34C1-E593-042B-D07E87ED9951}"/>
              </a:ext>
            </a:extLst>
          </p:cNvPr>
          <p:cNvSpPr txBox="1"/>
          <p:nvPr/>
        </p:nvSpPr>
        <p:spPr>
          <a:xfrm>
            <a:off x="8355242" y="1319709"/>
            <a:ext cx="2090380" cy="400110"/>
          </a:xfrm>
          <a:prstGeom prst="rect">
            <a:avLst/>
          </a:prstGeom>
          <a:noFill/>
        </p:spPr>
        <p:txBody>
          <a:bodyPr wrap="none" rtlCol="0">
            <a:spAutoFit/>
          </a:bodyPr>
          <a:lstStyle/>
          <a:p>
            <a:pPr algn="l">
              <a:spcBef>
                <a:spcPts val="300"/>
              </a:spcBef>
            </a:pPr>
            <a:r>
              <a:rPr lang="en-US" altLang="ja-JP" sz="2000" dirty="0">
                <a:ea typeface="Meiryo UI" panose="020B0604030504040204" pitchFamily="50" charset="-128"/>
              </a:rPr>
              <a:t>R</a:t>
            </a:r>
            <a:r>
              <a:rPr kumimoji="1" lang="en-US" altLang="ja-JP" sz="2000" dirty="0">
                <a:ea typeface="Meiryo UI" panose="020B0604030504040204" pitchFamily="50" charset="-128"/>
              </a:rPr>
              <a:t>adar observation</a:t>
            </a:r>
            <a:endParaRPr kumimoji="1" lang="ja-JP" altLang="en-US" sz="2000" dirty="0">
              <a:ea typeface="Meiryo UI" panose="020B0604030504040204" pitchFamily="50" charset="-128"/>
            </a:endParaRPr>
          </a:p>
        </p:txBody>
      </p:sp>
      <p:sp>
        <p:nvSpPr>
          <p:cNvPr id="11" name="テキスト ボックス 10">
            <a:extLst>
              <a:ext uri="{FF2B5EF4-FFF2-40B4-BE49-F238E27FC236}">
                <a16:creationId xmlns:a16="http://schemas.microsoft.com/office/drawing/2014/main" id="{4F106367-5B83-4DD8-8DBF-DE8AB4E2A8DA}"/>
              </a:ext>
            </a:extLst>
          </p:cNvPr>
          <p:cNvSpPr txBox="1"/>
          <p:nvPr/>
        </p:nvSpPr>
        <p:spPr>
          <a:xfrm>
            <a:off x="9159323" y="1693046"/>
            <a:ext cx="2902224" cy="400110"/>
          </a:xfrm>
          <a:prstGeom prst="rect">
            <a:avLst/>
          </a:prstGeom>
          <a:noFill/>
        </p:spPr>
        <p:txBody>
          <a:bodyPr wrap="square" rtlCol="0">
            <a:spAutoFit/>
          </a:bodyPr>
          <a:lstStyle/>
          <a:p>
            <a:pPr algn="l">
              <a:spcBef>
                <a:spcPts val="300"/>
              </a:spcBef>
            </a:pPr>
            <a:r>
              <a:rPr kumimoji="1" lang="en-US" altLang="ja-JP" sz="2000" dirty="0">
                <a:solidFill>
                  <a:srgbClr val="C00000"/>
                </a:solidFill>
                <a:ea typeface="Meiryo UI" panose="020B0604030504040204" pitchFamily="50" charset="-128"/>
              </a:rPr>
              <a:t>Convective: upright echo</a:t>
            </a:r>
            <a:endParaRPr kumimoji="1" lang="ja-JP" altLang="en-US" sz="2000" dirty="0">
              <a:solidFill>
                <a:srgbClr val="C00000"/>
              </a:solidFill>
              <a:ea typeface="Meiryo UI" panose="020B0604030504040204" pitchFamily="50" charset="-128"/>
            </a:endParaRPr>
          </a:p>
        </p:txBody>
      </p:sp>
      <p:sp>
        <p:nvSpPr>
          <p:cNvPr id="12" name="テキスト ボックス 11">
            <a:extLst>
              <a:ext uri="{FF2B5EF4-FFF2-40B4-BE49-F238E27FC236}">
                <a16:creationId xmlns:a16="http://schemas.microsoft.com/office/drawing/2014/main" id="{228E79E8-5A50-EA30-FDDB-572AC33A0D07}"/>
              </a:ext>
            </a:extLst>
          </p:cNvPr>
          <p:cNvSpPr txBox="1"/>
          <p:nvPr/>
        </p:nvSpPr>
        <p:spPr>
          <a:xfrm>
            <a:off x="6407399" y="4761073"/>
            <a:ext cx="2578591" cy="400110"/>
          </a:xfrm>
          <a:prstGeom prst="rect">
            <a:avLst/>
          </a:prstGeom>
          <a:noFill/>
        </p:spPr>
        <p:txBody>
          <a:bodyPr wrap="none" rtlCol="0">
            <a:spAutoFit/>
          </a:bodyPr>
          <a:lstStyle/>
          <a:p>
            <a:pPr algn="l">
              <a:spcBef>
                <a:spcPts val="300"/>
              </a:spcBef>
            </a:pPr>
            <a:r>
              <a:rPr kumimoji="1" lang="en-US" altLang="ja-JP" sz="2000" dirty="0">
                <a:solidFill>
                  <a:srgbClr val="0070C0"/>
                </a:solidFill>
                <a:ea typeface="Meiryo UI" panose="020B0604030504040204" pitchFamily="50" charset="-128"/>
              </a:rPr>
              <a:t>Stratiform: bright band</a:t>
            </a:r>
            <a:endParaRPr kumimoji="1" lang="ja-JP" altLang="en-US" sz="2000" dirty="0">
              <a:solidFill>
                <a:srgbClr val="0070C0"/>
              </a:solidFill>
              <a:ea typeface="Meiryo UI" panose="020B0604030504040204" pitchFamily="50" charset="-128"/>
            </a:endParaRPr>
          </a:p>
        </p:txBody>
      </p:sp>
      <p:cxnSp>
        <p:nvCxnSpPr>
          <p:cNvPr id="13" name="直線矢印コネクタ 12">
            <a:extLst>
              <a:ext uri="{FF2B5EF4-FFF2-40B4-BE49-F238E27FC236}">
                <a16:creationId xmlns:a16="http://schemas.microsoft.com/office/drawing/2014/main" id="{8092225D-6748-CE0A-364C-B08DE22FC662}"/>
              </a:ext>
            </a:extLst>
          </p:cNvPr>
          <p:cNvCxnSpPr>
            <a:cxnSpLocks/>
          </p:cNvCxnSpPr>
          <p:nvPr/>
        </p:nvCxnSpPr>
        <p:spPr>
          <a:xfrm flipH="1">
            <a:off x="10288988" y="2062982"/>
            <a:ext cx="180231" cy="690138"/>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DB5976EE-D9A2-BAA0-FAC0-B87B24EA5D8F}"/>
              </a:ext>
            </a:extLst>
          </p:cNvPr>
          <p:cNvCxnSpPr>
            <a:cxnSpLocks/>
          </p:cNvCxnSpPr>
          <p:nvPr/>
        </p:nvCxnSpPr>
        <p:spPr>
          <a:xfrm flipV="1">
            <a:off x="7696695" y="3288291"/>
            <a:ext cx="1558622" cy="1472782"/>
          </a:xfrm>
          <a:prstGeom prst="straightConnector1">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87BAA63C-84FF-3A61-A0D3-97617C07604D}"/>
              </a:ext>
            </a:extLst>
          </p:cNvPr>
          <p:cNvSpPr txBox="1"/>
          <p:nvPr/>
        </p:nvSpPr>
        <p:spPr>
          <a:xfrm>
            <a:off x="10660754" y="4487525"/>
            <a:ext cx="1342587" cy="338554"/>
          </a:xfrm>
          <a:prstGeom prst="rect">
            <a:avLst/>
          </a:prstGeom>
          <a:noFill/>
        </p:spPr>
        <p:txBody>
          <a:bodyPr wrap="square" rtlCol="0">
            <a:spAutoFit/>
          </a:bodyPr>
          <a:lstStyle/>
          <a:p>
            <a:r>
              <a:rPr lang="en-US" altLang="ja-JP" sz="1600" dirty="0" err="1">
                <a:ea typeface="Meiryo UI" panose="020B0604030504040204" pitchFamily="50" charset="-128"/>
              </a:rPr>
              <a:t>Houze</a:t>
            </a:r>
            <a:r>
              <a:rPr lang="en-US" altLang="ja-JP" sz="1600" dirty="0">
                <a:ea typeface="Meiryo UI" panose="020B0604030504040204" pitchFamily="50" charset="-128"/>
              </a:rPr>
              <a:t> (1989)</a:t>
            </a:r>
            <a:endParaRPr lang="ja-JP" altLang="en-US" sz="1600" dirty="0">
              <a:ea typeface="Meiryo UI" panose="020B0604030504040204" pitchFamily="50" charset="-128"/>
            </a:endParaRPr>
          </a:p>
        </p:txBody>
      </p:sp>
      <p:sp>
        <p:nvSpPr>
          <p:cNvPr id="18" name="テキスト ボックス 17">
            <a:extLst>
              <a:ext uri="{FF2B5EF4-FFF2-40B4-BE49-F238E27FC236}">
                <a16:creationId xmlns:a16="http://schemas.microsoft.com/office/drawing/2014/main" id="{D87C1D17-A718-AF61-EF9E-60A883F972CC}"/>
              </a:ext>
            </a:extLst>
          </p:cNvPr>
          <p:cNvSpPr txBox="1"/>
          <p:nvPr/>
        </p:nvSpPr>
        <p:spPr>
          <a:xfrm>
            <a:off x="412625" y="5588832"/>
            <a:ext cx="11366749" cy="1015663"/>
          </a:xfrm>
          <a:prstGeom prst="rect">
            <a:avLst/>
          </a:prstGeom>
          <a:noFill/>
        </p:spPr>
        <p:txBody>
          <a:bodyPr wrap="square" rtlCol="0">
            <a:spAutoFit/>
          </a:bodyPr>
          <a:lstStyle/>
          <a:p>
            <a:r>
              <a:rPr lang="en-US" altLang="ja-JP" sz="2000" dirty="0"/>
              <a:t>In organized systems, an extensive region of stratiform precipitation is sustained by supply of ice particles from convective regions and mesoscale circulations.</a:t>
            </a:r>
          </a:p>
          <a:p>
            <a:r>
              <a:rPr kumimoji="1" lang="ja-JP" altLang="en-US" sz="2000" dirty="0">
                <a:solidFill>
                  <a:srgbClr val="FF00FF"/>
                </a:solidFill>
              </a:rPr>
              <a:t>→</a:t>
            </a:r>
            <a:r>
              <a:rPr lang="en-US" altLang="ja-JP" sz="2000" dirty="0">
                <a:solidFill>
                  <a:srgbClr val="FF00FF"/>
                </a:solidFill>
              </a:rPr>
              <a:t>S</a:t>
            </a:r>
            <a:r>
              <a:rPr kumimoji="1" lang="en-US" altLang="ja-JP" sz="2000" dirty="0">
                <a:solidFill>
                  <a:srgbClr val="FF00FF"/>
                </a:solidFill>
              </a:rPr>
              <a:t>tratiform precipitation ratio (SPR) </a:t>
            </a:r>
            <a:r>
              <a:rPr lang="en-US" altLang="ja-JP" sz="2000" dirty="0">
                <a:solidFill>
                  <a:srgbClr val="FF00FF"/>
                </a:solidFill>
              </a:rPr>
              <a:t>provides an indication of whether</a:t>
            </a:r>
            <a:r>
              <a:rPr kumimoji="1" lang="en-US" altLang="ja-JP" sz="2000" dirty="0">
                <a:solidFill>
                  <a:srgbClr val="FF00FF"/>
                </a:solidFill>
              </a:rPr>
              <a:t> precipitation systems are organized.</a:t>
            </a:r>
            <a:endParaRPr kumimoji="1" lang="ja-JP" altLang="en-US" sz="2000" dirty="0">
              <a:solidFill>
                <a:srgbClr val="FF00FF"/>
              </a:solidFill>
            </a:endParaRPr>
          </a:p>
        </p:txBody>
      </p:sp>
    </p:spTree>
    <p:extLst>
      <p:ext uri="{BB962C8B-B14F-4D97-AF65-F5344CB8AC3E}">
        <p14:creationId xmlns:p14="http://schemas.microsoft.com/office/powerpoint/2010/main" val="74949766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8186</TotalTime>
  <Words>2239</Words>
  <Application>Microsoft Office PowerPoint</Application>
  <PresentationFormat>ワイド画面</PresentationFormat>
  <Paragraphs>380</Paragraphs>
  <Slides>27</Slides>
  <Notes>26</Notes>
  <HiddenSlides>0</HiddenSlides>
  <MMClips>2</MMClips>
  <ScaleCrop>false</ScaleCrop>
  <HeadingPairs>
    <vt:vector size="8" baseType="variant">
      <vt:variant>
        <vt:lpstr>使用されているフォント</vt:lpstr>
      </vt:variant>
      <vt:variant>
        <vt:i4>10</vt:i4>
      </vt:variant>
      <vt:variant>
        <vt:lpstr>テーマ</vt:lpstr>
      </vt:variant>
      <vt:variant>
        <vt:i4>3</vt:i4>
      </vt:variant>
      <vt:variant>
        <vt:lpstr>埋め込まれた OLE サーバー</vt:lpstr>
      </vt:variant>
      <vt:variant>
        <vt:i4>1</vt:i4>
      </vt:variant>
      <vt:variant>
        <vt:lpstr>スライド タイトル</vt:lpstr>
      </vt:variant>
      <vt:variant>
        <vt:i4>27</vt:i4>
      </vt:variant>
    </vt:vector>
  </HeadingPairs>
  <TitlesOfParts>
    <vt:vector size="41" baseType="lpstr">
      <vt:lpstr>HGS創英角ﾎﾟｯﾌﾟ体</vt:lpstr>
      <vt:lpstr>Meiryo UI</vt:lpstr>
      <vt:lpstr>ＭＳ Ｐゴシック</vt:lpstr>
      <vt:lpstr>ＭＳ ゴシック</vt:lpstr>
      <vt:lpstr>游ゴシック</vt:lpstr>
      <vt:lpstr>游ゴシック Light</vt:lpstr>
      <vt:lpstr>游明朝</vt:lpstr>
      <vt:lpstr>Arial</vt:lpstr>
      <vt:lpstr>Calibri</vt:lpstr>
      <vt:lpstr>Cambria Math</vt:lpstr>
      <vt:lpstr>Office テーマ</vt:lpstr>
      <vt:lpstr>1_Office テーマ</vt:lpstr>
      <vt:lpstr>Office ​​テーマ</vt:lpstr>
      <vt:lpstr>数式</vt:lpstr>
      <vt:lpstr>Mesoscale convective systems and  Global Precipitation Measurement (GPM)</vt:lpstr>
      <vt:lpstr>Outline</vt:lpstr>
      <vt:lpstr>1. Introduction of GPM &amp; TRMM</vt:lpstr>
      <vt:lpstr>  Tropical Rainfall Measuring Mission (TRMM) satellite 1997-2015 </vt:lpstr>
      <vt:lpstr>  Global Precipitation Measurement (GPM) core satellite 2014-present</vt:lpstr>
      <vt:lpstr>  Today’s point: observation of 3-D precipitation structures from the space</vt:lpstr>
      <vt:lpstr>2. Backgrounds on radar observation and mesoscale organized systems</vt:lpstr>
      <vt:lpstr>  Radar observation: convective vs. stratiform</vt:lpstr>
      <vt:lpstr>  Radar observation: organized precipitation systems (e.g., MCS)</vt:lpstr>
      <vt:lpstr>  Analysis of precipitation events (PEs)</vt:lpstr>
      <vt:lpstr>  Knowledge from recent studies on heavy rainfall around Japan</vt:lpstr>
      <vt:lpstr>3. Precipitation systems  in early summer over East Asia</vt:lpstr>
      <vt:lpstr>3-1. Statistical analyses</vt:lpstr>
      <vt:lpstr>  Baiu front (BF): a boundary between the tropics and midlatitudes</vt:lpstr>
      <vt:lpstr>  Two types of large (&gt;~3000km2) PEs</vt:lpstr>
      <vt:lpstr>  What kind of PEs can be strong?</vt:lpstr>
      <vt:lpstr>  Identified three types of PEs</vt:lpstr>
      <vt:lpstr>  Different environments favorable for small and organized types</vt:lpstr>
      <vt:lpstr>  How does the STJ affect organized-type PEs?</vt:lpstr>
      <vt:lpstr>3-2. A case study on an organized precipitation system</vt:lpstr>
      <vt:lpstr>  A stagnant upper-tropospheric trough over Korean Peninsula</vt:lpstr>
      <vt:lpstr>  Precipitation characteristics and thermodynamics</vt:lpstr>
      <vt:lpstr>  Moisture flux convergence</vt:lpstr>
      <vt:lpstr>  Contributions to ω from dynamical &amp; diabatic forcing</vt:lpstr>
      <vt:lpstr>  Precipitation organized in association with upper-tropospheric circulations</vt:lpstr>
      <vt:lpstr>3. Precipitation systems with quasi-stationary convective bands (QSCBs)  around Japan in the warm season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横山　千恵</dc:creator>
  <cp:lastModifiedBy>横山　千恵</cp:lastModifiedBy>
  <cp:revision>212</cp:revision>
  <dcterms:created xsi:type="dcterms:W3CDTF">2025-05-01T14:40:36Z</dcterms:created>
  <dcterms:modified xsi:type="dcterms:W3CDTF">2025-05-15T11:28:25Z</dcterms:modified>
</cp:coreProperties>
</file>